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9" r:id="rId4"/>
    <p:sldId id="260" r:id="rId5"/>
    <p:sldId id="261" r:id="rId6"/>
    <p:sldId id="341" r:id="rId7"/>
    <p:sldId id="344" r:id="rId8"/>
    <p:sldId id="265" r:id="rId9"/>
    <p:sldId id="342" r:id="rId10"/>
    <p:sldId id="343" r:id="rId11"/>
    <p:sldId id="326" r:id="rId12"/>
    <p:sldId id="323" r:id="rId13"/>
    <p:sldId id="331" r:id="rId14"/>
    <p:sldId id="332" r:id="rId15"/>
    <p:sldId id="333" r:id="rId16"/>
    <p:sldId id="330" r:id="rId17"/>
    <p:sldId id="335" r:id="rId18"/>
    <p:sldId id="336" r:id="rId19"/>
    <p:sldId id="334" r:id="rId20"/>
    <p:sldId id="345" r:id="rId21"/>
    <p:sldId id="286" r:id="rId22"/>
    <p:sldId id="288" r:id="rId23"/>
  </p:sldIdLst>
  <p:sldSz cx="11161713" cy="7561263"/>
  <p:notesSz cx="6669088" cy="9926638"/>
  <p:defaultTextStyle>
    <a:defPPr>
      <a:defRPr lang="sv-SE"/>
    </a:defPPr>
    <a:lvl1pPr marL="0" algn="l" defTabSz="106984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4924" algn="l" defTabSz="106984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69848" algn="l" defTabSz="106984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4772" algn="l" defTabSz="106984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39696" algn="l" defTabSz="106984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74620" algn="l" defTabSz="106984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09544" algn="l" defTabSz="106984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44468" algn="l" defTabSz="106984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79392" algn="l" defTabSz="106984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58" autoAdjust="0"/>
    <p:restoredTop sz="94681" autoAdjust="0"/>
  </p:normalViewPr>
  <p:slideViewPr>
    <p:cSldViewPr snapToGrid="0">
      <p:cViewPr>
        <p:scale>
          <a:sx n="80" d="100"/>
          <a:sy n="80" d="100"/>
        </p:scale>
        <p:origin x="-494" y="-58"/>
      </p:cViewPr>
      <p:guideLst>
        <p:guide orient="horz" pos="2382"/>
        <p:guide pos="3516"/>
        <p:guide pos="59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1134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B2AA1-DB6E-45C5-9E93-F8F8E1FE3925}" type="datetimeFigureOut">
              <a:rPr lang="sv-SE" smtClean="0"/>
              <a:t>2015-11-18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587375" y="744538"/>
            <a:ext cx="54943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19680-1113-45D3-8012-5090FDD08D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1550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19680-1113-45D3-8012-5090FDD08DAA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1847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19680-1113-45D3-8012-5090FDD08DAA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2880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19680-1113-45D3-8012-5090FDD08DAA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68131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19680-1113-45D3-8012-5090FDD08DAA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06513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19680-1113-45D3-8012-5090FDD08DAA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13084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19680-1113-45D3-8012-5090FDD08DAA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65822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19680-1113-45D3-8012-5090FDD08DAA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12342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19680-1113-45D3-8012-5090FDD08DAA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63744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19680-1113-45D3-8012-5090FDD08DAA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6475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19680-1113-45D3-8012-5090FDD08DAA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8703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19680-1113-45D3-8012-5090FDD08DAA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6236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19680-1113-45D3-8012-5090FDD08DAA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3384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19680-1113-45D3-8012-5090FDD08DAA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6409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19680-1113-45D3-8012-5090FDD08DAA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0118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19680-1113-45D3-8012-5090FDD08DAA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3276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19680-1113-45D3-8012-5090FDD08DAA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1442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19680-1113-45D3-8012-5090FDD08DAA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1227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1"/>
          <a:stretch/>
        </p:blipFill>
        <p:spPr>
          <a:xfrm>
            <a:off x="0" y="-1"/>
            <a:ext cx="11161714" cy="7561263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16" y="1006013"/>
            <a:ext cx="3444547" cy="116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13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38429" y="2525823"/>
            <a:ext cx="7060096" cy="1025018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358033" y="3735253"/>
            <a:ext cx="7068199" cy="2911598"/>
          </a:xfrm>
        </p:spPr>
        <p:txBody>
          <a:bodyPr/>
          <a:lstStyle>
            <a:lvl1pPr marL="222250" indent="-222250">
              <a:lnSpc>
                <a:spcPts val="3800"/>
              </a:lnSpc>
              <a:defRPr/>
            </a:lvl1pPr>
            <a:lvl2pPr marL="442913" indent="-193675">
              <a:buFont typeface="Arial" panose="020B0604020202020204" pitchFamily="34" charset="0"/>
              <a:buChar char="-"/>
              <a:defRPr sz="1800"/>
            </a:lvl2pPr>
            <a:lvl3pPr marL="628650" indent="-185738">
              <a:buFont typeface="Arial" panose="020B0604020202020204" pitchFamily="34" charset="0"/>
              <a:buChar char="-"/>
              <a:defRPr sz="1800"/>
            </a:lvl3pPr>
            <a:lvl4pPr marL="803275" indent="-174625">
              <a:buFont typeface="Arial" panose="020B0604020202020204" pitchFamily="34" charset="0"/>
              <a:buChar char="-"/>
              <a:defRPr sz="1800"/>
            </a:lvl4pPr>
            <a:lvl5pPr marL="989013" indent="-185738">
              <a:buFont typeface="Arial" panose="020B0604020202020204" pitchFamily="34" charset="0"/>
              <a:buChar char="-"/>
              <a:defRPr sz="18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659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83876" y="617452"/>
            <a:ext cx="8222315" cy="102501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997" y="6951751"/>
            <a:ext cx="1323618" cy="446575"/>
          </a:xfrm>
          <a:prstGeom prst="rect">
            <a:avLst/>
          </a:prstGeom>
        </p:spPr>
      </p:pic>
      <p:sp>
        <p:nvSpPr>
          <p:cNvPr id="8" name="Platshållare för innehåll 2"/>
          <p:cNvSpPr>
            <a:spLocks noGrp="1"/>
          </p:cNvSpPr>
          <p:nvPr>
            <p:ph idx="10"/>
          </p:nvPr>
        </p:nvSpPr>
        <p:spPr>
          <a:xfrm>
            <a:off x="1175778" y="1832564"/>
            <a:ext cx="8236077" cy="4716017"/>
          </a:xfrm>
        </p:spPr>
        <p:txBody>
          <a:bodyPr/>
          <a:lstStyle>
            <a:lvl1pPr marL="222250" indent="-222250">
              <a:lnSpc>
                <a:spcPts val="3800"/>
              </a:lnSpc>
              <a:defRPr/>
            </a:lvl1pPr>
            <a:lvl2pPr marL="442913" indent="-193675">
              <a:buFont typeface="Arial" panose="020B0604020202020204" pitchFamily="34" charset="0"/>
              <a:buChar char="-"/>
              <a:defRPr sz="1800"/>
            </a:lvl2pPr>
            <a:lvl3pPr marL="628650" indent="-185738">
              <a:buFont typeface="Arial" panose="020B0604020202020204" pitchFamily="34" charset="0"/>
              <a:buChar char="-"/>
              <a:defRPr sz="1800"/>
            </a:lvl3pPr>
            <a:lvl4pPr marL="803275" indent="-174625">
              <a:buFont typeface="Arial" panose="020B0604020202020204" pitchFamily="34" charset="0"/>
              <a:buChar char="-"/>
              <a:defRPr sz="1800"/>
            </a:lvl4pPr>
            <a:lvl5pPr marL="989013" indent="-185738">
              <a:buFont typeface="Arial" panose="020B0604020202020204" pitchFamily="34" charset="0"/>
              <a:buChar char="-"/>
              <a:defRPr sz="18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760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997" y="6951751"/>
            <a:ext cx="1323618" cy="44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9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blå bk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0"/>
            <a:ext cx="11161713" cy="75612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793452" y="626688"/>
            <a:ext cx="7614073" cy="10250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Qlicka här för att ändra format</a:t>
            </a:r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997" y="6951751"/>
            <a:ext cx="1323618" cy="44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65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 blå bk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0"/>
            <a:ext cx="11161713" cy="75612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997" y="6951751"/>
            <a:ext cx="1323618" cy="44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9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338429" y="2498115"/>
            <a:ext cx="7060096" cy="102501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smtClean="0"/>
              <a:t>Slicka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330325" y="3781433"/>
            <a:ext cx="7068199" cy="29115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16" y="1006013"/>
            <a:ext cx="3444547" cy="116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497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4" r:id="rId3"/>
    <p:sldLayoutId id="2147483662" r:id="rId4"/>
    <p:sldLayoutId id="2147483665" r:id="rId5"/>
    <p:sldLayoutId id="2147483663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1069848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401193" indent="-401193" algn="l" defTabSz="10698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869252" indent="-334328" algn="l" defTabSz="1069848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337310" indent="-267462" algn="l" defTabSz="10698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872234" indent="-267462" algn="l" defTabSz="1069848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07158" indent="-267462" algn="l" defTabSz="1069848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42082" indent="-267462" algn="l" defTabSz="10698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77006" indent="-267462" algn="l" defTabSz="10698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11930" indent="-267462" algn="l" defTabSz="10698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46854" indent="-267462" algn="l" defTabSz="10698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0698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4924" algn="l" defTabSz="10698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9848" algn="l" defTabSz="10698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772" algn="l" defTabSz="10698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9696" algn="l" defTabSz="10698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74620" algn="l" defTabSz="10698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09544" algn="l" defTabSz="10698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44468" algn="l" defTabSz="10698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79392" algn="l" defTabSz="10698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74.jpeg"/><Relationship Id="rId26" Type="http://schemas.openxmlformats.org/officeDocument/2006/relationships/image" Target="../media/image82.png"/><Relationship Id="rId3" Type="http://schemas.openxmlformats.org/officeDocument/2006/relationships/image" Target="../media/image59.png"/><Relationship Id="rId21" Type="http://schemas.openxmlformats.org/officeDocument/2006/relationships/image" Target="../media/image77.jpe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73.jpeg"/><Relationship Id="rId25" Type="http://schemas.openxmlformats.org/officeDocument/2006/relationships/image" Target="../media/image81.png"/><Relationship Id="rId2" Type="http://schemas.openxmlformats.org/officeDocument/2006/relationships/image" Target="../media/image58.png"/><Relationship Id="rId16" Type="http://schemas.openxmlformats.org/officeDocument/2006/relationships/image" Target="../media/image72.jpeg"/><Relationship Id="rId20" Type="http://schemas.openxmlformats.org/officeDocument/2006/relationships/image" Target="../media/image76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24" Type="http://schemas.openxmlformats.org/officeDocument/2006/relationships/image" Target="../media/image80.jpeg"/><Relationship Id="rId5" Type="http://schemas.openxmlformats.org/officeDocument/2006/relationships/image" Target="../media/image61.png"/><Relationship Id="rId15" Type="http://schemas.openxmlformats.org/officeDocument/2006/relationships/image" Target="../media/image71.gif"/><Relationship Id="rId23" Type="http://schemas.openxmlformats.org/officeDocument/2006/relationships/image" Target="../media/image79.jpeg"/><Relationship Id="rId10" Type="http://schemas.openxmlformats.org/officeDocument/2006/relationships/image" Target="../media/image66.png"/><Relationship Id="rId19" Type="http://schemas.openxmlformats.org/officeDocument/2006/relationships/image" Target="../media/image75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Relationship Id="rId22" Type="http://schemas.openxmlformats.org/officeDocument/2006/relationships/image" Target="../media/image78.jpeg"/><Relationship Id="rId27" Type="http://schemas.openxmlformats.org/officeDocument/2006/relationships/image" Target="../media/image8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6.png"/><Relationship Id="rId4" Type="http://schemas.openxmlformats.org/officeDocument/2006/relationships/image" Target="../media/image8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hyperlink" Target="http://www.qmarket.se/" TargetMode="Externa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jpeg"/><Relationship Id="rId18" Type="http://schemas.openxmlformats.org/officeDocument/2006/relationships/image" Target="../media/image31.png"/><Relationship Id="rId26" Type="http://schemas.openxmlformats.org/officeDocument/2006/relationships/image" Target="../media/image39.gif"/><Relationship Id="rId3" Type="http://schemas.openxmlformats.org/officeDocument/2006/relationships/image" Target="../media/image16.gif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jpeg"/><Relationship Id="rId17" Type="http://schemas.openxmlformats.org/officeDocument/2006/relationships/image" Target="../media/image30.jpeg"/><Relationship Id="rId25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5" Type="http://schemas.openxmlformats.org/officeDocument/2006/relationships/image" Target="../media/image18.jp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jpeg"/><Relationship Id="rId22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9.png"/><Relationship Id="rId7" Type="http://schemas.openxmlformats.org/officeDocument/2006/relationships/image" Target="../media/image4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6.gif"/><Relationship Id="rId4" Type="http://schemas.openxmlformats.org/officeDocument/2006/relationships/image" Target="../media/image22.png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50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/>
          <p:cNvSpPr txBox="1">
            <a:spLocks/>
          </p:cNvSpPr>
          <p:nvPr/>
        </p:nvSpPr>
        <p:spPr>
          <a:xfrm>
            <a:off x="1223632" y="617452"/>
            <a:ext cx="8675741" cy="830348"/>
          </a:xfrm>
          <a:prstGeom prst="rect">
            <a:avLst/>
          </a:prstGeom>
        </p:spPr>
        <p:txBody>
          <a:bodyPr/>
          <a:lstStyle>
            <a:lvl1pPr algn="l" defTabSz="1069848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dirty="0">
                <a:solidFill>
                  <a:schemeClr val="bg2"/>
                </a:solidFill>
                <a:latin typeface="55 Helvetica Roman"/>
              </a:rPr>
              <a:t>Exempel på korttidsabonnemang</a:t>
            </a:r>
          </a:p>
        </p:txBody>
      </p:sp>
      <p:sp>
        <p:nvSpPr>
          <p:cNvPr id="18" name="textruta 17"/>
          <p:cNvSpPr txBox="1"/>
          <p:nvPr/>
        </p:nvSpPr>
        <p:spPr>
          <a:xfrm>
            <a:off x="1698829" y="514689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2015-02-19</a:t>
            </a:r>
            <a:endParaRPr lang="sv-SE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387" y="3232740"/>
            <a:ext cx="7859511" cy="83473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387" y="4189299"/>
            <a:ext cx="7859511" cy="13208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387" y="1701800"/>
            <a:ext cx="7859512" cy="14202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250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ubrik 1"/>
          <p:cNvSpPr txBox="1">
            <a:spLocks/>
          </p:cNvSpPr>
          <p:nvPr/>
        </p:nvSpPr>
        <p:spPr>
          <a:xfrm>
            <a:off x="1223632" y="226927"/>
            <a:ext cx="8675741" cy="830348"/>
          </a:xfrm>
          <a:prstGeom prst="rect">
            <a:avLst/>
          </a:prstGeom>
        </p:spPr>
        <p:txBody>
          <a:bodyPr/>
          <a:lstStyle>
            <a:lvl1pPr algn="l" defTabSz="1069848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dirty="0" smtClean="0">
                <a:solidFill>
                  <a:schemeClr val="bg2"/>
                </a:solidFill>
                <a:latin typeface="55 Helvetica Roman"/>
              </a:rPr>
              <a:t>Framtidstjänster</a:t>
            </a:r>
            <a:endParaRPr lang="sv-SE" dirty="0">
              <a:solidFill>
                <a:schemeClr val="bg2"/>
              </a:solidFill>
              <a:latin typeface="55 Helvetica Roman"/>
            </a:endParaRPr>
          </a:p>
        </p:txBody>
      </p:sp>
      <p:pic>
        <p:nvPicPr>
          <p:cNvPr id="1026" name="Picture 2" descr="http://freevideolectures.com/torrents/Future%20Technology1_14345423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77" y="1980569"/>
            <a:ext cx="931545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ellevent.se/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237" y="2556509"/>
            <a:ext cx="1456706" cy="281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www.flipper.nu/upload/article/bild/7/558830/Tellstick_ill_ver_2_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14" y="1520042"/>
            <a:ext cx="6882143" cy="541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ubrik 2"/>
          <p:cNvSpPr txBox="1">
            <a:spLocks/>
          </p:cNvSpPr>
          <p:nvPr/>
        </p:nvSpPr>
        <p:spPr>
          <a:xfrm>
            <a:off x="1636753" y="352646"/>
            <a:ext cx="8100971" cy="1025018"/>
          </a:xfrm>
          <a:prstGeom prst="rect">
            <a:avLst/>
          </a:prstGeom>
        </p:spPr>
        <p:txBody>
          <a:bodyPr lIns="91409" tIns="45703" rIns="91409" bIns="45703"/>
          <a:lstStyle>
            <a:lvl1pPr algn="l" defTabSz="1069848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4600" dirty="0" smtClean="0">
                <a:solidFill>
                  <a:schemeClr val="bg1">
                    <a:lumMod val="65000"/>
                  </a:schemeClr>
                </a:solidFill>
                <a:latin typeface="55 Helvetica Roman"/>
                <a:cs typeface="55 Helvetica Roman"/>
              </a:rPr>
              <a:t>Det uppkopplade hemmet</a:t>
            </a:r>
            <a:endParaRPr lang="sv-SE" sz="4600" dirty="0">
              <a:solidFill>
                <a:schemeClr val="bg1">
                  <a:lumMod val="65000"/>
                </a:schemeClr>
              </a:solidFill>
              <a:latin typeface="55 Helvetica Roman"/>
              <a:cs typeface="55 Helvetica Roman"/>
            </a:endParaRPr>
          </a:p>
        </p:txBody>
      </p:sp>
    </p:spTree>
    <p:extLst>
      <p:ext uri="{BB962C8B-B14F-4D97-AF65-F5344CB8AC3E}">
        <p14:creationId xmlns:p14="http://schemas.microsoft.com/office/powerpoint/2010/main" val="359891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ramtidenskommuner.se/wp-content/uploads/2014/11/telia_Telia-HomeCare-skiss_170-530x3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530" y="1465695"/>
            <a:ext cx="7766462" cy="479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ubrik 1"/>
          <p:cNvSpPr txBox="1">
            <a:spLocks/>
          </p:cNvSpPr>
          <p:nvPr/>
        </p:nvSpPr>
        <p:spPr>
          <a:xfrm>
            <a:off x="545630" y="522584"/>
            <a:ext cx="8137406" cy="91251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069848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smtClean="0">
                <a:solidFill>
                  <a:schemeClr val="bg1">
                    <a:lumMod val="65000"/>
                  </a:schemeClr>
                </a:solidFill>
                <a:latin typeface="55 Helvetica Roman"/>
                <a:cs typeface="55 Helvetica Roman"/>
              </a:rPr>
              <a:t>Larm &amp; Omsorg</a:t>
            </a:r>
            <a:endParaRPr lang="sv-SE" dirty="0">
              <a:solidFill>
                <a:schemeClr val="bg1">
                  <a:lumMod val="65000"/>
                </a:schemeClr>
              </a:solidFill>
              <a:latin typeface="55 Helvetica Roman"/>
              <a:cs typeface="55 Helvetica Roman"/>
            </a:endParaRPr>
          </a:p>
        </p:txBody>
      </p:sp>
      <p:sp>
        <p:nvSpPr>
          <p:cNvPr id="10" name="Rubrik 1"/>
          <p:cNvSpPr txBox="1">
            <a:spLocks/>
          </p:cNvSpPr>
          <p:nvPr/>
        </p:nvSpPr>
        <p:spPr>
          <a:xfrm>
            <a:off x="510004" y="6192079"/>
            <a:ext cx="82192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dirty="0" smtClean="0">
                <a:solidFill>
                  <a:schemeClr val="bg1">
                    <a:lumMod val="65000"/>
                  </a:schemeClr>
                </a:solidFill>
                <a:latin typeface="55 Helvetica Roman"/>
              </a:rPr>
              <a:t>Alltid online</a:t>
            </a:r>
            <a:endParaRPr lang="sv-SE" sz="3200" dirty="0">
              <a:solidFill>
                <a:schemeClr val="bg1">
                  <a:lumMod val="65000"/>
                </a:schemeClr>
              </a:solidFill>
              <a:latin typeface="55 Helvetica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49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/>
          <p:cNvSpPr txBox="1">
            <a:spLocks/>
          </p:cNvSpPr>
          <p:nvPr/>
        </p:nvSpPr>
        <p:spPr>
          <a:xfrm>
            <a:off x="545630" y="522584"/>
            <a:ext cx="8137406" cy="91251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069848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smtClean="0">
                <a:solidFill>
                  <a:schemeClr val="bg1">
                    <a:lumMod val="65000"/>
                  </a:schemeClr>
                </a:solidFill>
                <a:latin typeface="55 Helvetica Roman"/>
                <a:cs typeface="55 Helvetica Roman"/>
              </a:rPr>
              <a:t>Säkerhet och nyckelhantering</a:t>
            </a:r>
            <a:endParaRPr lang="sv-SE" dirty="0">
              <a:solidFill>
                <a:schemeClr val="bg1">
                  <a:lumMod val="65000"/>
                </a:schemeClr>
              </a:solidFill>
              <a:latin typeface="55 Helvetica Roman"/>
              <a:cs typeface="55 Helvetica Roman"/>
            </a:endParaRPr>
          </a:p>
        </p:txBody>
      </p:sp>
      <p:sp>
        <p:nvSpPr>
          <p:cNvPr id="10" name="Rubrik 1"/>
          <p:cNvSpPr txBox="1">
            <a:spLocks/>
          </p:cNvSpPr>
          <p:nvPr/>
        </p:nvSpPr>
        <p:spPr>
          <a:xfrm>
            <a:off x="475281" y="5904047"/>
            <a:ext cx="82192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dirty="0" smtClean="0">
                <a:solidFill>
                  <a:schemeClr val="bg1">
                    <a:lumMod val="65000"/>
                  </a:schemeClr>
                </a:solidFill>
                <a:latin typeface="55 Helvetica Roman"/>
              </a:rPr>
              <a:t>Fjärröppning och låsning</a:t>
            </a:r>
            <a:endParaRPr lang="sv-SE" sz="3200" dirty="0">
              <a:solidFill>
                <a:schemeClr val="bg1">
                  <a:lumMod val="65000"/>
                </a:schemeClr>
              </a:solidFill>
              <a:latin typeface="55 Helvetica Roman"/>
            </a:endParaRPr>
          </a:p>
        </p:txBody>
      </p:sp>
      <p:pic>
        <p:nvPicPr>
          <p:cNvPr id="6" name="Picture 2" descr="http://www.verisure.no/images/18.78a803f1140ce3c848b8ff9/1379068583988/storytelling-L%C3%A5s-N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07" y="2074815"/>
            <a:ext cx="3810000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4" y="2074815"/>
            <a:ext cx="3929005" cy="2776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20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/>
          <p:cNvSpPr txBox="1">
            <a:spLocks/>
          </p:cNvSpPr>
          <p:nvPr/>
        </p:nvSpPr>
        <p:spPr>
          <a:xfrm>
            <a:off x="545630" y="522584"/>
            <a:ext cx="8137406" cy="91251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069848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smtClean="0">
                <a:solidFill>
                  <a:schemeClr val="bg1">
                    <a:lumMod val="65000"/>
                  </a:schemeClr>
                </a:solidFill>
                <a:latin typeface="55 Helvetica Roman"/>
                <a:cs typeface="55 Helvetica Roman"/>
              </a:rPr>
              <a:t>Rörelse och Videoövervakning</a:t>
            </a:r>
            <a:endParaRPr lang="sv-SE" dirty="0">
              <a:solidFill>
                <a:schemeClr val="bg1">
                  <a:lumMod val="65000"/>
                </a:schemeClr>
              </a:solidFill>
              <a:latin typeface="55 Helvetica Roman"/>
              <a:cs typeface="55 Helvetica Roman"/>
            </a:endParaRPr>
          </a:p>
        </p:txBody>
      </p:sp>
      <p:sp>
        <p:nvSpPr>
          <p:cNvPr id="10" name="Rubrik 1"/>
          <p:cNvSpPr txBox="1">
            <a:spLocks/>
          </p:cNvSpPr>
          <p:nvPr/>
        </p:nvSpPr>
        <p:spPr>
          <a:xfrm>
            <a:off x="475281" y="5904047"/>
            <a:ext cx="82192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dirty="0" smtClean="0">
                <a:solidFill>
                  <a:schemeClr val="bg1">
                    <a:lumMod val="65000"/>
                  </a:schemeClr>
                </a:solidFill>
                <a:latin typeface="55 Helvetica Roman"/>
              </a:rPr>
              <a:t>Patient och personalsäkerhet </a:t>
            </a:r>
            <a:endParaRPr lang="sv-SE" sz="3200" dirty="0">
              <a:solidFill>
                <a:schemeClr val="bg1">
                  <a:lumMod val="65000"/>
                </a:schemeClr>
              </a:solidFill>
              <a:latin typeface="55 Helvetica Roman"/>
            </a:endParaRPr>
          </a:p>
        </p:txBody>
      </p:sp>
      <p:pic>
        <p:nvPicPr>
          <p:cNvPr id="8" name="Picture 2" descr="http://g-ecx.images-amazon.com/images/G/01/electronics/d-link/dlink-DIR-605L-cameras-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920" y="2012421"/>
            <a:ext cx="6710449" cy="335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76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healthlawchronicle.com/wp-content/uploads/sites/337/2014/10/Telemedic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99" y="1642467"/>
            <a:ext cx="5888093" cy="408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ubrik 1"/>
          <p:cNvSpPr txBox="1">
            <a:spLocks/>
          </p:cNvSpPr>
          <p:nvPr/>
        </p:nvSpPr>
        <p:spPr>
          <a:xfrm>
            <a:off x="545630" y="522584"/>
            <a:ext cx="8137406" cy="91251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069848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smtClean="0">
                <a:solidFill>
                  <a:schemeClr val="bg1">
                    <a:lumMod val="65000"/>
                  </a:schemeClr>
                </a:solidFill>
                <a:latin typeface="55 Helvetica Roman"/>
                <a:cs typeface="55 Helvetica Roman"/>
              </a:rPr>
              <a:t>Telehälsa &amp; Telemedicin</a:t>
            </a:r>
            <a:endParaRPr lang="sv-SE" dirty="0">
              <a:solidFill>
                <a:schemeClr val="bg1">
                  <a:lumMod val="65000"/>
                </a:schemeClr>
              </a:solidFill>
              <a:latin typeface="55 Helvetica Roman"/>
              <a:cs typeface="55 Helvetica Roman"/>
            </a:endParaRPr>
          </a:p>
        </p:txBody>
      </p:sp>
      <p:sp>
        <p:nvSpPr>
          <p:cNvPr id="10" name="Rubrik 1"/>
          <p:cNvSpPr txBox="1">
            <a:spLocks/>
          </p:cNvSpPr>
          <p:nvPr/>
        </p:nvSpPr>
        <p:spPr>
          <a:xfrm>
            <a:off x="475281" y="5904047"/>
            <a:ext cx="82192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dirty="0" smtClean="0">
                <a:solidFill>
                  <a:schemeClr val="bg1">
                    <a:lumMod val="65000"/>
                  </a:schemeClr>
                </a:solidFill>
                <a:latin typeface="55 Helvetica Roman"/>
              </a:rPr>
              <a:t>Patientövervakning och fjärranalys</a:t>
            </a:r>
            <a:endParaRPr lang="sv-SE" sz="3200" dirty="0">
              <a:solidFill>
                <a:schemeClr val="bg1">
                  <a:lumMod val="65000"/>
                </a:schemeClr>
              </a:solidFill>
              <a:latin typeface="55 Helvetica Roman"/>
            </a:endParaRPr>
          </a:p>
        </p:txBody>
      </p:sp>
      <p:pic>
        <p:nvPicPr>
          <p:cNvPr id="11" name="Picture 4" descr="http://bilderblogg.se/a/1rk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99" y="1833406"/>
            <a:ext cx="1035126" cy="103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51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5" y="1"/>
            <a:ext cx="9269506" cy="714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542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1295527" cy="75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4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53063"/>
            <a:ext cx="5354671" cy="736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542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68246" y="2547810"/>
            <a:ext cx="7060096" cy="1025018"/>
          </a:xfrm>
        </p:spPr>
        <p:txBody>
          <a:bodyPr/>
          <a:lstStyle/>
          <a:p>
            <a:r>
              <a:rPr lang="sv-SE" dirty="0" smtClean="0"/>
              <a:t>Sverige största och första</a:t>
            </a:r>
            <a:br>
              <a:rPr lang="sv-SE" dirty="0" smtClean="0"/>
            </a:br>
            <a:r>
              <a:rPr lang="sv-SE" dirty="0" smtClean="0"/>
              <a:t>kommunikationsoperatör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360142" y="3662165"/>
            <a:ext cx="7350388" cy="2911598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sv-SE" smtClean="0"/>
              <a:t>Startade 2003</a:t>
            </a:r>
          </a:p>
          <a:p>
            <a:pPr>
              <a:lnSpc>
                <a:spcPts val="4000"/>
              </a:lnSpc>
            </a:pPr>
            <a:r>
              <a:rPr lang="sv-SE" smtClean="0"/>
              <a:t>Ägs av TeliaSonera sedan maj 2014</a:t>
            </a:r>
          </a:p>
          <a:p>
            <a:pPr>
              <a:lnSpc>
                <a:spcPts val="4000"/>
              </a:lnSpc>
            </a:pPr>
            <a:r>
              <a:rPr lang="sv-SE" smtClean="0"/>
              <a:t>Driftar och underhåller över 200 000 hushåll</a:t>
            </a:r>
          </a:p>
          <a:p>
            <a:pPr>
              <a:lnSpc>
                <a:spcPts val="4000"/>
              </a:lnSpc>
            </a:pPr>
            <a:r>
              <a:rPr lang="sv-SE" smtClean="0"/>
              <a:t>Enda aktören med alla varumärken i sitt erbjudande</a:t>
            </a:r>
          </a:p>
          <a:p>
            <a:pPr>
              <a:lnSpc>
                <a:spcPts val="4000"/>
              </a:lnSpc>
            </a:pPr>
            <a:r>
              <a:rPr lang="sv-SE" smtClean="0"/>
              <a:t>Kontor i Göteborg, Stockholm och Umeå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334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mtClean="0"/>
              <a:t>Störst i Sverige på öppna nät</a:t>
            </a:r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2155888"/>
            <a:ext cx="9024351" cy="4319827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2484783" y="1699592"/>
            <a:ext cx="6192080" cy="43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900"/>
              </a:lnSpc>
            </a:pPr>
            <a:r>
              <a:rPr lang="sv-SE" sz="2300" smtClean="0"/>
              <a:t>Tack vare nöjda kunder och </a:t>
            </a:r>
            <a:r>
              <a:rPr lang="sv-SE" sz="2300" u="sng" smtClean="0"/>
              <a:t>äkta</a:t>
            </a:r>
            <a:r>
              <a:rPr lang="sv-SE" sz="2300" smtClean="0"/>
              <a:t> valfrihet</a:t>
            </a:r>
          </a:p>
        </p:txBody>
      </p:sp>
      <p:sp>
        <p:nvSpPr>
          <p:cNvPr id="31" name="Rektangel 30"/>
          <p:cNvSpPr/>
          <p:nvPr/>
        </p:nvSpPr>
        <p:spPr>
          <a:xfrm>
            <a:off x="1616531" y="2490103"/>
            <a:ext cx="8172450" cy="3531266"/>
          </a:xfrm>
          <a:prstGeom prst="rect">
            <a:avLst/>
          </a:prstGeom>
          <a:solidFill>
            <a:srgbClr val="FFFFFF"/>
          </a:solidFill>
          <a:ln w="25402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106984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21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5" name="Grupp 4"/>
          <p:cNvGrpSpPr/>
          <p:nvPr/>
        </p:nvGrpSpPr>
        <p:grpSpPr>
          <a:xfrm>
            <a:off x="1509363" y="2429597"/>
            <a:ext cx="8303685" cy="3703749"/>
            <a:chOff x="1509363" y="2429597"/>
            <a:chExt cx="8303685" cy="3703749"/>
          </a:xfrm>
        </p:grpSpPr>
        <p:pic>
          <p:nvPicPr>
            <p:cNvPr id="6" name="Picture 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31299" y="2481517"/>
              <a:ext cx="1251859" cy="4662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pic>
          <p:nvPicPr>
            <p:cNvPr id="7" name="Picture 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3163577" y="2478846"/>
              <a:ext cx="1276758" cy="3965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pic>
          <p:nvPicPr>
            <p:cNvPr id="8" name="Picture 5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5883139" y="2495251"/>
              <a:ext cx="1596679" cy="61730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pic>
          <p:nvPicPr>
            <p:cNvPr id="9" name="Picture 7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509363" y="3215085"/>
              <a:ext cx="1325441" cy="5607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pic>
          <p:nvPicPr>
            <p:cNvPr id="10" name="Picture 8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2714725" y="3945635"/>
              <a:ext cx="897693" cy="8902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3364571" y="3086154"/>
              <a:ext cx="1837276" cy="6465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pic>
          <p:nvPicPr>
            <p:cNvPr id="12" name="Picture 13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519943" y="5577538"/>
              <a:ext cx="1527267" cy="5549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pic>
          <p:nvPicPr>
            <p:cNvPr id="13" name="Picture 16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1519943" y="3945635"/>
              <a:ext cx="1191216" cy="5039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pic>
          <p:nvPicPr>
            <p:cNvPr id="14" name="Picture 18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3353991" y="4920660"/>
              <a:ext cx="1864763" cy="5153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pic>
          <p:nvPicPr>
            <p:cNvPr id="15" name="Picture 23" descr="http://hoganashem.qmarket.se/../../../../Content/Media/43b336c714ed4c2bb9ace658225f4d99/hoganashem_logotype.png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>
            <a:xfrm>
              <a:off x="5752545" y="4357692"/>
              <a:ext cx="978298" cy="9355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pic>
          <p:nvPicPr>
            <p:cNvPr id="16" name="Picture 24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>
            <a:xfrm>
              <a:off x="1573225" y="4729285"/>
              <a:ext cx="842967" cy="6856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pic>
          <p:nvPicPr>
            <p:cNvPr id="17" name="Picture 26"/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>
            <a:xfrm>
              <a:off x="8689808" y="5556379"/>
              <a:ext cx="1060832" cy="4455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pic>
          <p:nvPicPr>
            <p:cNvPr id="18" name="Picture 2" descr="Alingsås Energi"/>
            <p:cNvPicPr>
              <a:picLocks noChangeAspect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>
            <a:xfrm>
              <a:off x="8295711" y="2484671"/>
              <a:ext cx="1517337" cy="5310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pic>
          <p:nvPicPr>
            <p:cNvPr id="19" name="Picture 4" descr="Uddevalla Energi Stadsnät"/>
            <p:cNvPicPr>
              <a:picLocks noChangeAspect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>
            <a:xfrm>
              <a:off x="3880064" y="4106981"/>
              <a:ext cx="1490920" cy="44058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pic>
          <p:nvPicPr>
            <p:cNvPr id="20" name="Picture 6" descr="Kilvision"/>
            <p:cNvPicPr>
              <a:picLocks noChangeAspect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>
            <a:xfrm>
              <a:off x="7498729" y="2440176"/>
              <a:ext cx="727761" cy="6058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pic>
          <p:nvPicPr>
            <p:cNvPr id="21" name="Picture 8" descr="Larv Längjum Fiberförening"/>
            <p:cNvPicPr>
              <a:picLocks noChangeAspect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>
            <a:xfrm>
              <a:off x="3370542" y="5639616"/>
              <a:ext cx="1603318" cy="40462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pic>
          <p:nvPicPr>
            <p:cNvPr id="22" name="Bildobjekt 21" descr="http://www.kraftringen.se/globalassets/global/kraftringen/kraftringen_logotyp.png"/>
            <p:cNvPicPr>
              <a:picLocks noChangeAspect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>
            <a:xfrm>
              <a:off x="6876699" y="5697525"/>
              <a:ext cx="1473692" cy="24648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pic>
          <p:nvPicPr>
            <p:cNvPr id="23" name="Picture 6" descr="Svenska Bostäder"/>
            <p:cNvPicPr>
              <a:picLocks noChangeAspect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>
            <a:xfrm>
              <a:off x="8889129" y="4473848"/>
              <a:ext cx="861511" cy="5743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pic>
          <p:nvPicPr>
            <p:cNvPr id="24" name="Picture 7" descr="C:\Users\malin\Desktop\Askeryds.JPG"/>
            <p:cNvPicPr>
              <a:picLocks noChangeAspect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>
            <a:xfrm>
              <a:off x="7056443" y="4987338"/>
              <a:ext cx="1573526" cy="3259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pic>
          <p:nvPicPr>
            <p:cNvPr id="25" name="Picture 9" descr="jarfallahus.jpg"/>
            <p:cNvPicPr>
              <a:picLocks noChangeAspect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>
            <a:xfrm>
              <a:off x="6740097" y="4197626"/>
              <a:ext cx="1885977" cy="4975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pic>
          <p:nvPicPr>
            <p:cNvPr id="26" name="Picture 11" descr="ebo-svart.JPG"/>
            <p:cNvPicPr>
              <a:picLocks noChangeAspect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>
            <a:xfrm>
              <a:off x="5664013" y="3215085"/>
              <a:ext cx="985732" cy="9414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pic>
          <p:nvPicPr>
            <p:cNvPr id="27" name="Picture 13" descr="LudvikaHem"/>
            <p:cNvPicPr>
              <a:picLocks noChangeAspect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>
            <a:xfrm>
              <a:off x="7027904" y="3409450"/>
              <a:ext cx="1310362" cy="5357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pic>
          <p:nvPicPr>
            <p:cNvPr id="28" name="Picture 15" descr="sorpnetlogga.png"/>
            <p:cNvPicPr>
              <a:picLocks noChangeAspect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>
            <a:xfrm>
              <a:off x="5233586" y="5517782"/>
              <a:ext cx="1351739" cy="6155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pic>
          <p:nvPicPr>
            <p:cNvPr id="29" name="Picture 2" descr="http://vitaorn.se/wp/wp-content/themes/vitaorn_v1_new/images/vitaorn_logo.png"/>
            <p:cNvPicPr>
              <a:picLocks noChangeAspect="1"/>
            </p:cNvPicPr>
            <p:nvPr/>
          </p:nvPicPr>
          <p:blipFill>
            <a:blip r:embed="rId26"/>
            <a:srcRect/>
            <a:stretch>
              <a:fillRect/>
            </a:stretch>
          </p:blipFill>
          <p:spPr>
            <a:xfrm>
              <a:off x="4705145" y="2429597"/>
              <a:ext cx="1258827" cy="5057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pic>
          <p:nvPicPr>
            <p:cNvPr id="30" name="Picture 3" descr="C:\Users\malin\Desktop\GHAB.JPG"/>
            <p:cNvPicPr>
              <a:picLocks noChangeAspect="1"/>
            </p:cNvPicPr>
            <p:nvPr/>
          </p:nvPicPr>
          <p:blipFill>
            <a:blip r:embed="rId27"/>
            <a:srcRect/>
            <a:stretch>
              <a:fillRect/>
            </a:stretch>
          </p:blipFill>
          <p:spPr>
            <a:xfrm>
              <a:off x="8689808" y="3374245"/>
              <a:ext cx="1027465" cy="6062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96430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 txBox="1">
            <a:spLocks/>
          </p:cNvSpPr>
          <p:nvPr/>
        </p:nvSpPr>
        <p:spPr>
          <a:xfrm>
            <a:off x="1738353" y="670146"/>
            <a:ext cx="8100971" cy="1025018"/>
          </a:xfrm>
          <a:prstGeom prst="rect">
            <a:avLst/>
          </a:prstGeom>
        </p:spPr>
        <p:txBody>
          <a:bodyPr/>
          <a:lstStyle>
            <a:lvl1pPr algn="l" defTabSz="1069848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smtClean="0"/>
              <a:t>Summering av Zitius erbjudande!</a:t>
            </a:r>
            <a:endParaRPr lang="sv-SE" dirty="0"/>
          </a:p>
        </p:txBody>
      </p:sp>
      <p:sp>
        <p:nvSpPr>
          <p:cNvPr id="3" name="Rubrik 2"/>
          <p:cNvSpPr txBox="1">
            <a:spLocks/>
          </p:cNvSpPr>
          <p:nvPr/>
        </p:nvSpPr>
        <p:spPr>
          <a:xfrm>
            <a:off x="4338679" y="4098383"/>
            <a:ext cx="7060096" cy="1025018"/>
          </a:xfrm>
          <a:prstGeom prst="rect">
            <a:avLst/>
          </a:prstGeom>
        </p:spPr>
        <p:txBody>
          <a:bodyPr/>
          <a:lstStyle>
            <a:lvl1pPr algn="l" defTabSz="1069848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dirty="0" smtClean="0">
                <a:solidFill>
                  <a:schemeClr val="tx1"/>
                </a:solidFill>
              </a:rPr>
              <a:t>Enkelhet</a:t>
            </a:r>
          </a:p>
          <a:p>
            <a:endParaRPr lang="sv-SE" sz="3600" dirty="0" smtClean="0"/>
          </a:p>
          <a:p>
            <a:endParaRPr lang="sv-SE" sz="3600" dirty="0"/>
          </a:p>
        </p:txBody>
      </p:sp>
      <p:sp>
        <p:nvSpPr>
          <p:cNvPr id="4" name="Rubrik 2"/>
          <p:cNvSpPr txBox="1">
            <a:spLocks/>
          </p:cNvSpPr>
          <p:nvPr/>
        </p:nvSpPr>
        <p:spPr>
          <a:xfrm>
            <a:off x="7235305" y="4098383"/>
            <a:ext cx="7060096" cy="1025018"/>
          </a:xfrm>
          <a:prstGeom prst="rect">
            <a:avLst/>
          </a:prstGeom>
        </p:spPr>
        <p:txBody>
          <a:bodyPr/>
          <a:lstStyle>
            <a:lvl1pPr algn="l" defTabSz="1069848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dirty="0" smtClean="0">
                <a:solidFill>
                  <a:schemeClr val="tx1"/>
                </a:solidFill>
              </a:rPr>
              <a:t>Långsiktighet</a:t>
            </a:r>
            <a:endParaRPr lang="sv-SE" sz="3200" dirty="0">
              <a:solidFill>
                <a:schemeClr val="tx1"/>
              </a:solidFill>
            </a:endParaRPr>
          </a:p>
        </p:txBody>
      </p:sp>
      <p:sp>
        <p:nvSpPr>
          <p:cNvPr id="5" name="Rubrik 2"/>
          <p:cNvSpPr txBox="1">
            <a:spLocks/>
          </p:cNvSpPr>
          <p:nvPr/>
        </p:nvSpPr>
        <p:spPr>
          <a:xfrm>
            <a:off x="1624054" y="4098383"/>
            <a:ext cx="7060096" cy="1025018"/>
          </a:xfrm>
          <a:prstGeom prst="rect">
            <a:avLst/>
          </a:prstGeom>
        </p:spPr>
        <p:txBody>
          <a:bodyPr/>
          <a:lstStyle>
            <a:lvl1pPr algn="l" defTabSz="1069848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dirty="0" smtClean="0">
                <a:solidFill>
                  <a:schemeClr val="tx1"/>
                </a:solidFill>
              </a:rPr>
              <a:t>Bredd</a:t>
            </a:r>
            <a:endParaRPr lang="sv-SE" sz="3200" dirty="0">
              <a:solidFill>
                <a:schemeClr val="tx1"/>
              </a:solidFill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879" y="2303016"/>
            <a:ext cx="1714575" cy="1634745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227" y="2726207"/>
            <a:ext cx="1469153" cy="1400751"/>
          </a:xfrm>
          <a:prstGeom prst="rect">
            <a:avLst/>
          </a:prstGeom>
        </p:spPr>
      </p:pic>
      <p:pic>
        <p:nvPicPr>
          <p:cNvPr id="1030" name="Picture 6" descr="http://www.abeggwillis.com/wp-content/uploads/2013/07/abstract-tree-764x102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431" y="2334875"/>
            <a:ext cx="1281339" cy="171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ruta 8"/>
          <p:cNvSpPr txBox="1"/>
          <p:nvPr/>
        </p:nvSpPr>
        <p:spPr>
          <a:xfrm>
            <a:off x="1647805" y="4729609"/>
            <a:ext cx="25764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sv-SE" sz="1400" dirty="0" smtClean="0"/>
              <a:t>Starkaste utbudet</a:t>
            </a:r>
          </a:p>
          <a:p>
            <a:pPr>
              <a:lnSpc>
                <a:spcPts val="2400"/>
              </a:lnSpc>
            </a:pPr>
            <a:r>
              <a:rPr lang="sv-SE" sz="1400" dirty="0" smtClean="0"/>
              <a:t>Välkända varumärken</a:t>
            </a:r>
          </a:p>
          <a:p>
            <a:pPr>
              <a:lnSpc>
                <a:spcPts val="2400"/>
              </a:lnSpc>
            </a:pPr>
            <a:r>
              <a:rPr lang="sv-SE" sz="1400" dirty="0" smtClean="0"/>
              <a:t>Något för alla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4374304" y="4729609"/>
            <a:ext cx="2433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sv-SE" sz="1400" dirty="0" smtClean="0"/>
              <a:t>Kundvänlig portal</a:t>
            </a:r>
          </a:p>
          <a:p>
            <a:pPr>
              <a:lnSpc>
                <a:spcPts val="2400"/>
              </a:lnSpc>
            </a:pPr>
            <a:r>
              <a:rPr lang="sv-SE" sz="1400" dirty="0" smtClean="0"/>
              <a:t>Kom igång inom 60 sek</a:t>
            </a:r>
          </a:p>
          <a:p>
            <a:pPr>
              <a:lnSpc>
                <a:spcPts val="2400"/>
              </a:lnSpc>
            </a:pPr>
            <a:r>
              <a:rPr lang="sv-SE" sz="1400" dirty="0" smtClean="0"/>
              <a:t>Full valfrihet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7278230" y="4710558"/>
            <a:ext cx="24407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sv-SE" sz="1400" dirty="0" smtClean="0"/>
              <a:t>Trygg ägare</a:t>
            </a:r>
          </a:p>
          <a:p>
            <a:pPr>
              <a:lnSpc>
                <a:spcPts val="2400"/>
              </a:lnSpc>
            </a:pPr>
            <a:r>
              <a:rPr lang="sv-SE" sz="1400" dirty="0" smtClean="0"/>
              <a:t>Kvalitet</a:t>
            </a:r>
          </a:p>
          <a:p>
            <a:pPr>
              <a:lnSpc>
                <a:spcPts val="2400"/>
              </a:lnSpc>
            </a:pPr>
            <a:r>
              <a:rPr lang="sv-SE" sz="1400" dirty="0" smtClean="0"/>
              <a:t>Utveckling</a:t>
            </a:r>
          </a:p>
        </p:txBody>
      </p:sp>
    </p:spTree>
    <p:extLst>
      <p:ext uri="{BB962C8B-B14F-4D97-AF65-F5344CB8AC3E}">
        <p14:creationId xmlns:p14="http://schemas.microsoft.com/office/powerpoint/2010/main" val="360094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0" y="1101725"/>
            <a:ext cx="2468563" cy="5357813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-19996" y="627397"/>
            <a:ext cx="8222315" cy="1025018"/>
          </a:xfrm>
        </p:spPr>
        <p:txBody>
          <a:bodyPr/>
          <a:lstStyle/>
          <a:p>
            <a:pPr algn="ctr"/>
            <a:r>
              <a:rPr lang="sv-SE" dirty="0">
                <a:solidFill>
                  <a:schemeClr val="accent1"/>
                </a:solidFill>
              </a:rPr>
              <a:t>Tack för att vi fick presentera oss!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321779" y="2226366"/>
            <a:ext cx="2822713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sv-SE" sz="1500" b="1" dirty="0" smtClean="0"/>
              <a:t>Mikael Bengtsson</a:t>
            </a:r>
          </a:p>
          <a:p>
            <a:pPr>
              <a:lnSpc>
                <a:spcPts val="1900"/>
              </a:lnSpc>
            </a:pPr>
            <a:r>
              <a:rPr lang="sv-SE" sz="1500" dirty="0" smtClean="0"/>
              <a:t>0701 800 501</a:t>
            </a:r>
          </a:p>
          <a:p>
            <a:pPr>
              <a:lnSpc>
                <a:spcPts val="1900"/>
              </a:lnSpc>
            </a:pPr>
            <a:r>
              <a:rPr lang="sv-SE" sz="1500" dirty="0"/>
              <a:t>m</a:t>
            </a:r>
            <a:r>
              <a:rPr lang="sv-SE" sz="1500" dirty="0" smtClean="0"/>
              <a:t>ikael.bengtsson@zitius.com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321779" y="3420591"/>
            <a:ext cx="2822713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sv-SE" sz="1500" b="1" dirty="0" smtClean="0"/>
              <a:t>Peter Wikstrand</a:t>
            </a:r>
          </a:p>
          <a:p>
            <a:pPr>
              <a:lnSpc>
                <a:spcPts val="1900"/>
              </a:lnSpc>
            </a:pPr>
            <a:r>
              <a:rPr lang="sv-SE" sz="1500" dirty="0" smtClean="0"/>
              <a:t>0725 361 942</a:t>
            </a:r>
          </a:p>
          <a:p>
            <a:pPr>
              <a:lnSpc>
                <a:spcPts val="1900"/>
              </a:lnSpc>
            </a:pPr>
            <a:r>
              <a:rPr lang="sv-SE" sz="1500" dirty="0" smtClean="0"/>
              <a:t>peter.wikstrand@zitius.com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5795401" y="2226366"/>
            <a:ext cx="2822713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da-DK" sz="1500" b="1" dirty="0" smtClean="0"/>
              <a:t>Victor Sandin</a:t>
            </a:r>
          </a:p>
          <a:p>
            <a:pPr>
              <a:lnSpc>
                <a:spcPts val="1900"/>
              </a:lnSpc>
            </a:pPr>
            <a:r>
              <a:rPr lang="da-DK" sz="1500" dirty="0" smtClean="0"/>
              <a:t>0708 913 715</a:t>
            </a:r>
          </a:p>
          <a:p>
            <a:pPr>
              <a:lnSpc>
                <a:spcPts val="1900"/>
              </a:lnSpc>
            </a:pPr>
            <a:r>
              <a:rPr lang="da-DK" sz="1500" dirty="0" smtClean="0"/>
              <a:t>victor.sandin@zitius.com</a:t>
            </a:r>
            <a:endParaRPr lang="sv-SE" sz="1500" dirty="0" smtClean="0"/>
          </a:p>
        </p:txBody>
      </p:sp>
      <p:sp>
        <p:nvSpPr>
          <p:cNvPr id="10" name="textruta 9"/>
          <p:cNvSpPr txBox="1"/>
          <p:nvPr/>
        </p:nvSpPr>
        <p:spPr>
          <a:xfrm>
            <a:off x="5795401" y="3420591"/>
            <a:ext cx="2822713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sv-SE" sz="1500" b="1" dirty="0" smtClean="0"/>
              <a:t>Sabina Sjöborg</a:t>
            </a:r>
          </a:p>
          <a:p>
            <a:pPr>
              <a:lnSpc>
                <a:spcPts val="1900"/>
              </a:lnSpc>
            </a:pPr>
            <a:r>
              <a:rPr lang="sv-SE" sz="1500" dirty="0" smtClean="0"/>
              <a:t>010 195 94 97</a:t>
            </a:r>
          </a:p>
          <a:p>
            <a:pPr>
              <a:lnSpc>
                <a:spcPts val="1900"/>
              </a:lnSpc>
            </a:pPr>
            <a:r>
              <a:rPr lang="sv-SE" sz="1500" dirty="0" smtClean="0"/>
              <a:t>sabina.sjoborg@zitius.com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321779" y="4648025"/>
            <a:ext cx="2822713" cy="825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/>
              <a:t>Edward </a:t>
            </a:r>
            <a:r>
              <a:rPr lang="sv-SE" sz="1600" b="1" dirty="0" err="1"/>
              <a:t>Rassmus</a:t>
            </a:r>
            <a:endParaRPr lang="sv-SE" sz="1600" b="1" dirty="0"/>
          </a:p>
          <a:p>
            <a:pPr>
              <a:lnSpc>
                <a:spcPts val="1900"/>
              </a:lnSpc>
            </a:pPr>
            <a:r>
              <a:rPr lang="sv-SE" sz="1500" dirty="0" smtClean="0"/>
              <a:t>0702 090 213</a:t>
            </a:r>
          </a:p>
          <a:p>
            <a:pPr>
              <a:lnSpc>
                <a:spcPts val="1900"/>
              </a:lnSpc>
            </a:pPr>
            <a:r>
              <a:rPr lang="sv-SE" sz="1500" dirty="0" smtClean="0"/>
              <a:t>edward.rassmus@zitius.com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3069603" y="4648025"/>
            <a:ext cx="2822713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fr-FR" sz="1500" b="1" dirty="0" smtClean="0"/>
              <a:t>Johannes Zitoun</a:t>
            </a:r>
          </a:p>
          <a:p>
            <a:pPr>
              <a:lnSpc>
                <a:spcPts val="1900"/>
              </a:lnSpc>
            </a:pPr>
            <a:r>
              <a:rPr lang="fr-FR" sz="1500" dirty="0" smtClean="0"/>
              <a:t>0702 199 353</a:t>
            </a:r>
          </a:p>
          <a:p>
            <a:pPr>
              <a:lnSpc>
                <a:spcPts val="1900"/>
              </a:lnSpc>
            </a:pPr>
            <a:r>
              <a:rPr lang="fr-FR" sz="1500" dirty="0" smtClean="0"/>
              <a:t>johannes.zitoun@zitius.com</a:t>
            </a:r>
            <a:endParaRPr lang="sv-SE" sz="1500" dirty="0" smtClean="0"/>
          </a:p>
        </p:txBody>
      </p:sp>
      <p:sp>
        <p:nvSpPr>
          <p:cNvPr id="13" name="textruta 12"/>
          <p:cNvSpPr txBox="1"/>
          <p:nvPr/>
        </p:nvSpPr>
        <p:spPr>
          <a:xfrm>
            <a:off x="5795401" y="4648025"/>
            <a:ext cx="2822713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sv-SE" sz="1500" b="1" dirty="0" smtClean="0"/>
              <a:t>Maria Andersson</a:t>
            </a:r>
          </a:p>
          <a:p>
            <a:pPr>
              <a:lnSpc>
                <a:spcPts val="1900"/>
              </a:lnSpc>
            </a:pPr>
            <a:r>
              <a:rPr lang="sv-SE" sz="1500" dirty="0" smtClean="0"/>
              <a:t>0702 287 984</a:t>
            </a:r>
          </a:p>
          <a:p>
            <a:pPr>
              <a:lnSpc>
                <a:spcPts val="1900"/>
              </a:lnSpc>
            </a:pPr>
            <a:r>
              <a:rPr lang="sv-SE" sz="1500" dirty="0"/>
              <a:t>m</a:t>
            </a:r>
            <a:r>
              <a:rPr lang="sv-SE" sz="1500" dirty="0" smtClean="0"/>
              <a:t>aria.andersson@zitius.com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3069603" y="2226366"/>
            <a:ext cx="2822713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da-DK" sz="1500" b="1" dirty="0" smtClean="0"/>
              <a:t>Patrik Rhoden</a:t>
            </a:r>
          </a:p>
          <a:p>
            <a:pPr>
              <a:lnSpc>
                <a:spcPts val="1900"/>
              </a:lnSpc>
            </a:pPr>
            <a:r>
              <a:rPr lang="da-DK" sz="1500" dirty="0" smtClean="0"/>
              <a:t>0701 800 510</a:t>
            </a:r>
          </a:p>
          <a:p>
            <a:pPr>
              <a:lnSpc>
                <a:spcPts val="1900"/>
              </a:lnSpc>
            </a:pPr>
            <a:r>
              <a:rPr lang="da-DK" sz="1500" dirty="0" smtClean="0"/>
              <a:t>patrik.rhoden@zitius.com</a:t>
            </a:r>
            <a:endParaRPr lang="sv-SE" sz="1500" dirty="0" smtClean="0"/>
          </a:p>
        </p:txBody>
      </p:sp>
      <p:sp>
        <p:nvSpPr>
          <p:cNvPr id="17" name="textruta 16"/>
          <p:cNvSpPr txBox="1"/>
          <p:nvPr/>
        </p:nvSpPr>
        <p:spPr>
          <a:xfrm>
            <a:off x="3069603" y="3420591"/>
            <a:ext cx="2822713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fr-FR" sz="1500" b="1" dirty="0" smtClean="0"/>
              <a:t>Olle Fransson</a:t>
            </a:r>
          </a:p>
          <a:p>
            <a:pPr>
              <a:lnSpc>
                <a:spcPts val="1900"/>
              </a:lnSpc>
            </a:pPr>
            <a:r>
              <a:rPr lang="fr-FR" sz="1500" dirty="0" smtClean="0"/>
              <a:t>0702 142 874</a:t>
            </a:r>
          </a:p>
          <a:p>
            <a:pPr>
              <a:lnSpc>
                <a:spcPts val="1900"/>
              </a:lnSpc>
            </a:pPr>
            <a:r>
              <a:rPr lang="fr-FR" sz="1500" dirty="0" smtClean="0"/>
              <a:t>Olle.fransson@zitius.com</a:t>
            </a:r>
            <a:endParaRPr lang="sv-SE" sz="1500" dirty="0" smtClean="0"/>
          </a:p>
        </p:txBody>
      </p:sp>
      <p:sp>
        <p:nvSpPr>
          <p:cNvPr id="14" name="textruta 16"/>
          <p:cNvSpPr txBox="1"/>
          <p:nvPr/>
        </p:nvSpPr>
        <p:spPr>
          <a:xfrm>
            <a:off x="321778" y="5788331"/>
            <a:ext cx="2822713" cy="82330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sv-SE"/>
            </a:defPPr>
            <a:lvl1pPr marL="0" algn="l" defTabSz="106984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24" algn="l" defTabSz="106984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9848" algn="l" defTabSz="106984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772" algn="l" defTabSz="106984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9696" algn="l" defTabSz="106984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4620" algn="l" defTabSz="106984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9544" algn="l" defTabSz="106984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4468" algn="l" defTabSz="106984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9392" algn="l" defTabSz="106984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900"/>
              </a:lnSpc>
            </a:pPr>
            <a:r>
              <a:rPr lang="en-US" sz="1500" b="1" dirty="0" smtClean="0"/>
              <a:t>Tony </a:t>
            </a:r>
            <a:r>
              <a:rPr lang="en-US" sz="1500" b="1" dirty="0" err="1" smtClean="0"/>
              <a:t>Åkerström</a:t>
            </a:r>
            <a:endParaRPr lang="en-US" sz="1500" b="1" dirty="0"/>
          </a:p>
          <a:p>
            <a:pPr>
              <a:lnSpc>
                <a:spcPts val="1900"/>
              </a:lnSpc>
            </a:pPr>
            <a:r>
              <a:rPr lang="en-US" sz="1500" dirty="0" smtClean="0"/>
              <a:t>0705 560 006</a:t>
            </a:r>
            <a:endParaRPr lang="en-US" sz="1500" dirty="0"/>
          </a:p>
          <a:p>
            <a:pPr>
              <a:lnSpc>
                <a:spcPts val="1900"/>
              </a:lnSpc>
            </a:pPr>
            <a:r>
              <a:rPr lang="en-US" sz="1500" dirty="0"/>
              <a:t>t</a:t>
            </a:r>
            <a:r>
              <a:rPr lang="en-US" sz="1500" dirty="0" smtClean="0"/>
              <a:t>ony.akerstrom@zitius.com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427248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3657599" y="1321904"/>
            <a:ext cx="4591878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sv-SE" sz="2300" smtClean="0"/>
              <a:t>Driver </a:t>
            </a:r>
            <a:r>
              <a:rPr lang="sv-SE" sz="2300" b="1" i="1" smtClean="0"/>
              <a:t>operatörsneutrala</a:t>
            </a:r>
            <a:r>
              <a:rPr lang="sv-SE" sz="2300" smtClean="0"/>
              <a:t> nät</a:t>
            </a:r>
          </a:p>
          <a:p>
            <a:pPr>
              <a:lnSpc>
                <a:spcPts val="3400"/>
              </a:lnSpc>
            </a:pPr>
            <a:r>
              <a:rPr lang="sv-SE" sz="2300" smtClean="0"/>
              <a:t>åt fastighets- eller nätägare.</a:t>
            </a:r>
            <a:endParaRPr lang="sv-SE" sz="2300"/>
          </a:p>
        </p:txBody>
      </p:sp>
      <p:sp>
        <p:nvSpPr>
          <p:cNvPr id="4" name="textruta 3"/>
          <p:cNvSpPr txBox="1"/>
          <p:nvPr/>
        </p:nvSpPr>
        <p:spPr>
          <a:xfrm>
            <a:off x="3657598" y="2988543"/>
            <a:ext cx="5943601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sv-SE" sz="2300" smtClean="0"/>
              <a:t>Operatörsneutraliteten gör att </a:t>
            </a:r>
            <a:r>
              <a:rPr lang="sv-SE" sz="2300" b="1" i="1" smtClean="0"/>
              <a:t>konkurrens</a:t>
            </a:r>
          </a:p>
          <a:p>
            <a:pPr>
              <a:lnSpc>
                <a:spcPts val="3400"/>
              </a:lnSpc>
            </a:pPr>
            <a:r>
              <a:rPr lang="sv-SE" sz="2300" smtClean="0"/>
              <a:t>mellan tjänsteleverantörerna uppstår.</a:t>
            </a:r>
            <a:endParaRPr lang="sv-SE" sz="2300"/>
          </a:p>
        </p:txBody>
      </p:sp>
      <p:sp>
        <p:nvSpPr>
          <p:cNvPr id="5" name="textruta 4"/>
          <p:cNvSpPr txBox="1"/>
          <p:nvPr/>
        </p:nvSpPr>
        <p:spPr>
          <a:xfrm>
            <a:off x="3657598" y="4622414"/>
            <a:ext cx="5943601" cy="92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sv-SE" sz="2300" smtClean="0"/>
              <a:t>Boende och företag kan </a:t>
            </a:r>
            <a:r>
              <a:rPr lang="sv-SE" sz="2300" b="1" i="1" smtClean="0"/>
              <a:t>välja</a:t>
            </a:r>
            <a:r>
              <a:rPr lang="sv-SE" sz="2300" smtClean="0"/>
              <a:t> mellan</a:t>
            </a:r>
          </a:p>
          <a:p>
            <a:pPr>
              <a:lnSpc>
                <a:spcPts val="3400"/>
              </a:lnSpc>
            </a:pPr>
            <a:r>
              <a:rPr lang="sv-SE" sz="2300" smtClean="0"/>
              <a:t>olika tjänsteleverantörer och deras utbud.</a:t>
            </a:r>
            <a:endParaRPr lang="sv-SE" sz="230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65" y="989964"/>
            <a:ext cx="1566992" cy="1205806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61" y="2963605"/>
            <a:ext cx="2240175" cy="887393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15" y="4235449"/>
            <a:ext cx="2233498" cy="140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12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604" y="2692096"/>
            <a:ext cx="2566588" cy="2447090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60" y="2249995"/>
            <a:ext cx="2544419" cy="2425953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731" y="2890567"/>
            <a:ext cx="1846852" cy="1760865"/>
          </a:xfrm>
          <a:prstGeom prst="rect">
            <a:avLst/>
          </a:prstGeom>
        </p:spPr>
      </p:pic>
      <p:sp>
        <p:nvSpPr>
          <p:cNvPr id="9" name="textruta 8"/>
          <p:cNvSpPr txBox="1"/>
          <p:nvPr/>
        </p:nvSpPr>
        <p:spPr>
          <a:xfrm>
            <a:off x="1003852" y="4830418"/>
            <a:ext cx="3011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sv-SE" sz="2300" smtClean="0"/>
              <a:t>Starkast</a:t>
            </a:r>
          </a:p>
          <a:p>
            <a:pPr algn="ctr">
              <a:lnSpc>
                <a:spcPts val="2400"/>
              </a:lnSpc>
            </a:pPr>
            <a:r>
              <a:rPr lang="sv-SE" sz="2300" smtClean="0"/>
              <a:t>tjänsteutbud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4073757" y="4830418"/>
            <a:ext cx="3011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sv-SE" sz="2300" smtClean="0"/>
              <a:t>Garant för kvalité</a:t>
            </a:r>
          </a:p>
          <a:p>
            <a:pPr algn="ctr">
              <a:lnSpc>
                <a:spcPts val="2400"/>
              </a:lnSpc>
            </a:pPr>
            <a:r>
              <a:rPr lang="sv-SE" sz="2300" smtClean="0"/>
              <a:t>Skanovas fiber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7295322" y="4830418"/>
            <a:ext cx="2709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sv-SE" sz="2300" smtClean="0"/>
              <a:t>Mest kundvänliga</a:t>
            </a:r>
          </a:p>
          <a:p>
            <a:pPr algn="ctr">
              <a:lnSpc>
                <a:spcPts val="2400"/>
              </a:lnSpc>
            </a:pPr>
            <a:r>
              <a:rPr lang="sv-SE" sz="2300" smtClean="0"/>
              <a:t>portalen</a:t>
            </a:r>
          </a:p>
        </p:txBody>
      </p:sp>
      <p:sp>
        <p:nvSpPr>
          <p:cNvPr id="12" name="Rubrik 1"/>
          <p:cNvSpPr txBox="1">
            <a:spLocks/>
          </p:cNvSpPr>
          <p:nvPr/>
        </p:nvSpPr>
        <p:spPr>
          <a:xfrm>
            <a:off x="1462168" y="447394"/>
            <a:ext cx="8222315" cy="102501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1069848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err="1" smtClean="0">
                <a:solidFill>
                  <a:schemeClr val="accent1"/>
                </a:solidFill>
              </a:rPr>
              <a:t>Zitius</a:t>
            </a:r>
            <a:r>
              <a:rPr lang="sv-SE" dirty="0" smtClean="0">
                <a:solidFill>
                  <a:schemeClr val="accent1"/>
                </a:solidFill>
              </a:rPr>
              <a:t> strategi</a:t>
            </a:r>
            <a:endParaRPr lang="sv-S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08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1113181" y="5297558"/>
            <a:ext cx="4035287" cy="810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</a:pPr>
            <a:r>
              <a:rPr lang="sv-SE" sz="2300" smtClean="0"/>
              <a:t>Nätstruktur baserat på</a:t>
            </a:r>
          </a:p>
          <a:p>
            <a:pPr>
              <a:lnSpc>
                <a:spcPts val="2900"/>
              </a:lnSpc>
            </a:pPr>
            <a:r>
              <a:rPr lang="sv-SE" sz="2300" smtClean="0"/>
              <a:t>1000 Mbit/s till alla boende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6145694" y="2070652"/>
            <a:ext cx="4035287" cy="1182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</a:pPr>
            <a:r>
              <a:rPr lang="sv-SE" sz="2300" smtClean="0"/>
              <a:t>Kundorienterad portal</a:t>
            </a:r>
          </a:p>
          <a:p>
            <a:pPr>
              <a:lnSpc>
                <a:spcPts val="2900"/>
              </a:lnSpc>
            </a:pPr>
            <a:r>
              <a:rPr lang="sv-SE" sz="2300" smtClean="0"/>
              <a:t>med branschens starkaste</a:t>
            </a:r>
          </a:p>
          <a:p>
            <a:pPr>
              <a:lnSpc>
                <a:spcPts val="2900"/>
              </a:lnSpc>
            </a:pPr>
            <a:r>
              <a:rPr lang="sv-SE" sz="2300" smtClean="0"/>
              <a:t>utbud av tjänster.</a:t>
            </a:r>
          </a:p>
        </p:txBody>
      </p:sp>
      <p:grpSp>
        <p:nvGrpSpPr>
          <p:cNvPr id="13" name="Grupp 12"/>
          <p:cNvGrpSpPr/>
          <p:nvPr/>
        </p:nvGrpSpPr>
        <p:grpSpPr>
          <a:xfrm>
            <a:off x="900321" y="1997766"/>
            <a:ext cx="4109002" cy="2981738"/>
            <a:chOff x="900321" y="1997766"/>
            <a:chExt cx="4109002" cy="2981738"/>
          </a:xfrm>
        </p:grpSpPr>
        <p:sp>
          <p:nvSpPr>
            <p:cNvPr id="9" name="Rektangel med rundade hörn 8"/>
            <p:cNvSpPr/>
            <p:nvPr/>
          </p:nvSpPr>
          <p:spPr>
            <a:xfrm>
              <a:off x="900321" y="1997766"/>
              <a:ext cx="4109002" cy="2365514"/>
            </a:xfrm>
            <a:prstGeom prst="roundRect">
              <a:avLst>
                <a:gd name="adj" fmla="val 38985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r>
                <a:rPr lang="sv-SE" sz="5400"/>
                <a:t>1000 Mbit/s</a:t>
              </a:r>
            </a:p>
          </p:txBody>
        </p:sp>
        <p:sp>
          <p:nvSpPr>
            <p:cNvPr id="12" name="Frihandsfigur 11"/>
            <p:cNvSpPr/>
            <p:nvPr/>
          </p:nvSpPr>
          <p:spPr>
            <a:xfrm>
              <a:off x="2067339" y="4313583"/>
              <a:ext cx="566531" cy="665921"/>
            </a:xfrm>
            <a:custGeom>
              <a:avLst/>
              <a:gdLst>
                <a:gd name="connsiteX0" fmla="*/ 0 w 566531"/>
                <a:gd name="connsiteY0" fmla="*/ 0 h 665921"/>
                <a:gd name="connsiteX1" fmla="*/ 0 w 566531"/>
                <a:gd name="connsiteY1" fmla="*/ 665921 h 665921"/>
                <a:gd name="connsiteX2" fmla="*/ 566531 w 566531"/>
                <a:gd name="connsiteY2" fmla="*/ 0 h 665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6531" h="665921">
                  <a:moveTo>
                    <a:pt x="0" y="0"/>
                  </a:moveTo>
                  <a:lnTo>
                    <a:pt x="0" y="665921"/>
                  </a:lnTo>
                  <a:lnTo>
                    <a:pt x="56653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17" name="Grupp 16"/>
          <p:cNvGrpSpPr/>
          <p:nvPr/>
        </p:nvGrpSpPr>
        <p:grpSpPr>
          <a:xfrm>
            <a:off x="5843382" y="3362741"/>
            <a:ext cx="4109002" cy="2981740"/>
            <a:chOff x="5843382" y="3362741"/>
            <a:chExt cx="4109002" cy="2981740"/>
          </a:xfrm>
        </p:grpSpPr>
        <p:sp>
          <p:nvSpPr>
            <p:cNvPr id="15" name="Rektangel med rundade hörn 14"/>
            <p:cNvSpPr/>
            <p:nvPr/>
          </p:nvSpPr>
          <p:spPr>
            <a:xfrm>
              <a:off x="5843382" y="3978967"/>
              <a:ext cx="4109002" cy="2365514"/>
            </a:xfrm>
            <a:prstGeom prst="roundRect">
              <a:avLst>
                <a:gd name="adj" fmla="val 38985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r>
                <a:rPr lang="sv-SE" sz="5400" smtClean="0"/>
                <a:t>Qmarket.se</a:t>
              </a:r>
              <a:endParaRPr lang="sv-SE" sz="5400"/>
            </a:p>
          </p:txBody>
        </p:sp>
        <p:sp>
          <p:nvSpPr>
            <p:cNvPr id="16" name="Frihandsfigur 15"/>
            <p:cNvSpPr/>
            <p:nvPr/>
          </p:nvSpPr>
          <p:spPr>
            <a:xfrm rot="10800000" flipH="1">
              <a:off x="7030277" y="3362741"/>
              <a:ext cx="566531" cy="665921"/>
            </a:xfrm>
            <a:custGeom>
              <a:avLst/>
              <a:gdLst>
                <a:gd name="connsiteX0" fmla="*/ 0 w 566531"/>
                <a:gd name="connsiteY0" fmla="*/ 0 h 665921"/>
                <a:gd name="connsiteX1" fmla="*/ 0 w 566531"/>
                <a:gd name="connsiteY1" fmla="*/ 665921 h 665921"/>
                <a:gd name="connsiteX2" fmla="*/ 566531 w 566531"/>
                <a:gd name="connsiteY2" fmla="*/ 0 h 665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6531" h="665921">
                  <a:moveTo>
                    <a:pt x="0" y="0"/>
                  </a:moveTo>
                  <a:lnTo>
                    <a:pt x="0" y="665921"/>
                  </a:lnTo>
                  <a:lnTo>
                    <a:pt x="566531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1" name="Rubrik 1"/>
          <p:cNvSpPr txBox="1">
            <a:spLocks/>
          </p:cNvSpPr>
          <p:nvPr/>
        </p:nvSpPr>
        <p:spPr>
          <a:xfrm>
            <a:off x="1462168" y="379658"/>
            <a:ext cx="8222315" cy="102501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1069848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err="1" smtClean="0">
                <a:solidFill>
                  <a:schemeClr val="accent1"/>
                </a:solidFill>
              </a:rPr>
              <a:t>Zitius</a:t>
            </a:r>
            <a:r>
              <a:rPr lang="sv-SE" smtClean="0">
                <a:solidFill>
                  <a:schemeClr val="accent1"/>
                </a:solidFill>
              </a:rPr>
              <a:t> erbjuder</a:t>
            </a:r>
            <a:endParaRPr lang="sv-S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97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493" y="1490323"/>
            <a:ext cx="5311976" cy="462776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62168" y="269587"/>
            <a:ext cx="8222315" cy="1025018"/>
          </a:xfrm>
        </p:spPr>
        <p:txBody>
          <a:bodyPr/>
          <a:lstStyle/>
          <a:p>
            <a:pPr algn="ctr"/>
            <a:r>
              <a:rPr lang="sv-SE" dirty="0" smtClean="0">
                <a:solidFill>
                  <a:schemeClr val="accent1"/>
                </a:solidFill>
              </a:rPr>
              <a:t>Full valfrihet med </a:t>
            </a:r>
            <a:r>
              <a:rPr lang="sv-SE" dirty="0" err="1" smtClean="0">
                <a:solidFill>
                  <a:schemeClr val="accent1"/>
                </a:solidFill>
              </a:rPr>
              <a:t>Qmarket</a:t>
            </a:r>
            <a:endParaRPr lang="sv-SE" dirty="0">
              <a:solidFill>
                <a:schemeClr val="accent1"/>
              </a:solidFill>
            </a:endParaRPr>
          </a:p>
        </p:txBody>
      </p:sp>
      <p:sp>
        <p:nvSpPr>
          <p:cNvPr id="7" name="Rundad rektangulär 6"/>
          <p:cNvSpPr/>
          <p:nvPr/>
        </p:nvSpPr>
        <p:spPr>
          <a:xfrm>
            <a:off x="4273826" y="1918252"/>
            <a:ext cx="1808922" cy="735496"/>
          </a:xfrm>
          <a:prstGeom prst="wedgeRoundRectCallout">
            <a:avLst>
              <a:gd name="adj1" fmla="val 30266"/>
              <a:gd name="adj2" fmla="val 103041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127000" dir="2700000" sx="104000" sy="104000" algn="tl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300" dirty="0" smtClean="0">
                <a:solidFill>
                  <a:schemeClr val="tx1"/>
                </a:solidFill>
              </a:rPr>
              <a:t>Välj TV</a:t>
            </a:r>
            <a:endParaRPr lang="sv-SE" sz="2300" dirty="0">
              <a:solidFill>
                <a:schemeClr val="tx1"/>
              </a:solidFill>
            </a:endParaRPr>
          </a:p>
        </p:txBody>
      </p:sp>
      <p:sp>
        <p:nvSpPr>
          <p:cNvPr id="8" name="Rundad rektangulär 7"/>
          <p:cNvSpPr/>
          <p:nvPr/>
        </p:nvSpPr>
        <p:spPr>
          <a:xfrm>
            <a:off x="1371600" y="3899453"/>
            <a:ext cx="2339010" cy="735496"/>
          </a:xfrm>
          <a:prstGeom prst="wedgeRoundRectCallout">
            <a:avLst>
              <a:gd name="adj1" fmla="val 54442"/>
              <a:gd name="adj2" fmla="val 88176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127000" dir="2700000" sx="104000" sy="104000" algn="tl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300" dirty="0" smtClean="0">
                <a:solidFill>
                  <a:schemeClr val="tx1"/>
                </a:solidFill>
              </a:rPr>
              <a:t>Välj internet</a:t>
            </a:r>
            <a:endParaRPr lang="sv-SE" sz="2300" dirty="0">
              <a:solidFill>
                <a:schemeClr val="tx1"/>
              </a:solidFill>
            </a:endParaRPr>
          </a:p>
        </p:txBody>
      </p:sp>
      <p:sp>
        <p:nvSpPr>
          <p:cNvPr id="9" name="Rundad rektangulär 8"/>
          <p:cNvSpPr/>
          <p:nvPr/>
        </p:nvSpPr>
        <p:spPr>
          <a:xfrm>
            <a:off x="7229061" y="4439479"/>
            <a:ext cx="2339010" cy="735496"/>
          </a:xfrm>
          <a:prstGeom prst="wedgeRoundRectCallout">
            <a:avLst>
              <a:gd name="adj1" fmla="val -47966"/>
              <a:gd name="adj2" fmla="val 84122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127000" dir="2700000" sx="104000" sy="104000" algn="tl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300" dirty="0" smtClean="0">
                <a:solidFill>
                  <a:schemeClr val="tx1"/>
                </a:solidFill>
              </a:rPr>
              <a:t>Välj telefoni</a:t>
            </a:r>
            <a:endParaRPr lang="sv-SE" sz="2300" dirty="0">
              <a:solidFill>
                <a:schemeClr val="tx1"/>
              </a:solidFill>
            </a:endParaRPr>
          </a:p>
        </p:txBody>
      </p:sp>
      <p:sp>
        <p:nvSpPr>
          <p:cNvPr id="10" name="Rundad rektangulär 9"/>
          <p:cNvSpPr/>
          <p:nvPr/>
        </p:nvSpPr>
        <p:spPr>
          <a:xfrm>
            <a:off x="3190461" y="6132443"/>
            <a:ext cx="2504661" cy="735496"/>
          </a:xfrm>
          <a:prstGeom prst="wedgeRoundRectCallout">
            <a:avLst>
              <a:gd name="adj1" fmla="val 29962"/>
              <a:gd name="adj2" fmla="val -96960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152400" sx="105000" sy="105000" algn="c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300" dirty="0" smtClean="0">
                <a:solidFill>
                  <a:schemeClr val="tx1"/>
                </a:solidFill>
              </a:rPr>
              <a:t>Paketerbjudande</a:t>
            </a:r>
            <a:endParaRPr lang="sv-SE" sz="2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85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alin\Desktop\qmarket ny förstasida i skä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520" y="617621"/>
            <a:ext cx="7381335" cy="657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p 2"/>
          <p:cNvGrpSpPr/>
          <p:nvPr/>
        </p:nvGrpSpPr>
        <p:grpSpPr>
          <a:xfrm>
            <a:off x="8852693" y="1687964"/>
            <a:ext cx="2309020" cy="1997042"/>
            <a:chOff x="7893759" y="345106"/>
            <a:chExt cx="2309020" cy="1997042"/>
          </a:xfrm>
        </p:grpSpPr>
        <p:sp>
          <p:nvSpPr>
            <p:cNvPr id="9" name="Rundad rektangulär 8"/>
            <p:cNvSpPr/>
            <p:nvPr/>
          </p:nvSpPr>
          <p:spPr>
            <a:xfrm>
              <a:off x="7893759" y="345106"/>
              <a:ext cx="2309020" cy="1997042"/>
            </a:xfrm>
            <a:prstGeom prst="wedgeRoundRectCallout">
              <a:avLst>
                <a:gd name="adj1" fmla="val -119285"/>
                <a:gd name="adj2" fmla="val 7605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r="2700000" sx="104000" sy="104000" algn="tl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300" dirty="0">
                <a:solidFill>
                  <a:schemeClr val="tx1"/>
                </a:solidFill>
              </a:endParaRPr>
            </a:p>
          </p:txBody>
        </p:sp>
        <p:pic>
          <p:nvPicPr>
            <p:cNvPr id="2053" name="Picture 5" descr="C:\Users\malin\Desktop\välj gatunummer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6917" y="470214"/>
              <a:ext cx="2029504" cy="1746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upp 3"/>
          <p:cNvGrpSpPr/>
          <p:nvPr/>
        </p:nvGrpSpPr>
        <p:grpSpPr>
          <a:xfrm>
            <a:off x="1285485" y="148098"/>
            <a:ext cx="2852357" cy="1953418"/>
            <a:chOff x="1285485" y="148098"/>
            <a:chExt cx="2852357" cy="1953418"/>
          </a:xfrm>
        </p:grpSpPr>
        <p:sp>
          <p:nvSpPr>
            <p:cNvPr id="10" name="Rundad rektangulär 9"/>
            <p:cNvSpPr/>
            <p:nvPr/>
          </p:nvSpPr>
          <p:spPr>
            <a:xfrm>
              <a:off x="1285485" y="148098"/>
              <a:ext cx="2852357" cy="1953418"/>
            </a:xfrm>
            <a:prstGeom prst="wedgeRoundRectCallout">
              <a:avLst>
                <a:gd name="adj1" fmla="val 153145"/>
                <a:gd name="adj2" fmla="val 26639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r="2700000" sx="104000" sy="104000" algn="tl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300" dirty="0">
                <a:solidFill>
                  <a:schemeClr val="tx1"/>
                </a:solidFill>
              </a:endParaRPr>
            </a:p>
          </p:txBody>
        </p:sp>
        <p:pic>
          <p:nvPicPr>
            <p:cNvPr id="2054" name="Picture 6" descr="C:\Users\malin\Desktop\Kundservice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2101" y="233393"/>
              <a:ext cx="2359123" cy="175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undad rektangulär 10"/>
          <p:cNvSpPr/>
          <p:nvPr/>
        </p:nvSpPr>
        <p:spPr>
          <a:xfrm>
            <a:off x="9048269" y="3909719"/>
            <a:ext cx="1625601" cy="1327931"/>
          </a:xfrm>
          <a:prstGeom prst="wedgeRoundRectCallout">
            <a:avLst>
              <a:gd name="adj1" fmla="val -163247"/>
              <a:gd name="adj2" fmla="val -110049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127000" dir="2700000" sx="104000" sy="104000" algn="tl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smtClean="0">
                <a:solidFill>
                  <a:schemeClr val="tx1"/>
                </a:solidFill>
              </a:rPr>
              <a:t>Gå in redan idag och se utbudet på</a:t>
            </a:r>
          </a:p>
          <a:p>
            <a:pPr algn="ctr"/>
            <a:r>
              <a:rPr lang="sv-SE" sz="1200" dirty="0" smtClean="0">
                <a:solidFill>
                  <a:schemeClr val="tx1"/>
                </a:solidFill>
                <a:hlinkClick r:id="rId5"/>
              </a:rPr>
              <a:t>www.qmarket.se</a:t>
            </a:r>
            <a:endParaRPr lang="sv-SE" sz="1200" dirty="0" smtClean="0">
              <a:solidFill>
                <a:schemeClr val="tx1"/>
              </a:solidFill>
            </a:endParaRPr>
          </a:p>
          <a:p>
            <a:pPr algn="ctr"/>
            <a:r>
              <a:rPr lang="sv-SE" sz="1000" smtClean="0">
                <a:solidFill>
                  <a:schemeClr val="tx1"/>
                </a:solidFill>
              </a:rPr>
              <a:t>(Välj område </a:t>
            </a:r>
            <a:r>
              <a:rPr lang="sv-SE" sz="1000" dirty="0" smtClean="0">
                <a:solidFill>
                  <a:schemeClr val="tx1"/>
                </a:solidFill>
              </a:rPr>
              <a:t>för att se pris)</a:t>
            </a:r>
          </a:p>
        </p:txBody>
      </p:sp>
      <p:grpSp>
        <p:nvGrpSpPr>
          <p:cNvPr id="2" name="Grupp 1"/>
          <p:cNvGrpSpPr/>
          <p:nvPr/>
        </p:nvGrpSpPr>
        <p:grpSpPr>
          <a:xfrm>
            <a:off x="5630187" y="5614931"/>
            <a:ext cx="2994814" cy="1721672"/>
            <a:chOff x="5630187" y="5614931"/>
            <a:chExt cx="2994814" cy="1721672"/>
          </a:xfrm>
        </p:grpSpPr>
        <p:sp>
          <p:nvSpPr>
            <p:cNvPr id="14" name="Rundad rektangulär 13"/>
            <p:cNvSpPr/>
            <p:nvPr/>
          </p:nvSpPr>
          <p:spPr>
            <a:xfrm>
              <a:off x="5630187" y="5614931"/>
              <a:ext cx="2994814" cy="1721672"/>
            </a:xfrm>
            <a:prstGeom prst="wedgeRoundRectCallout">
              <a:avLst>
                <a:gd name="adj1" fmla="val 5608"/>
                <a:gd name="adj2" fmla="val -98666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5000" sy="105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2000" dirty="0" smtClean="0">
                  <a:solidFill>
                    <a:schemeClr val="tx1"/>
                  </a:solidFill>
                </a:rPr>
                <a:t>Bredbandsrådgivaren</a:t>
              </a:r>
            </a:p>
            <a:p>
              <a:pPr algn="ctr"/>
              <a:r>
                <a:rPr lang="sv-SE" sz="2000" b="1" dirty="0" smtClean="0">
                  <a:solidFill>
                    <a:schemeClr val="accent2">
                      <a:lumMod val="50000"/>
                    </a:schemeClr>
                  </a:solidFill>
                </a:rPr>
                <a:t>08-578 804 44</a:t>
              </a:r>
            </a:p>
            <a:p>
              <a:pPr algn="ctr"/>
              <a:endParaRPr lang="sv-SE" sz="2000" dirty="0">
                <a:solidFill>
                  <a:schemeClr val="tx1"/>
                </a:solidFill>
              </a:endParaRPr>
            </a:p>
            <a:p>
              <a:pPr algn="ctr"/>
              <a:endParaRPr lang="sv-SE" sz="2300" dirty="0">
                <a:solidFill>
                  <a:schemeClr val="tx1"/>
                </a:solidFill>
              </a:endParaRPr>
            </a:p>
          </p:txBody>
        </p:sp>
        <p:pic>
          <p:nvPicPr>
            <p:cNvPr id="2056" name="Picture 8" descr="C:\Users\malin\Desktop\telefon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0986" y="6475767"/>
              <a:ext cx="1213213" cy="817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upp 15"/>
          <p:cNvGrpSpPr/>
          <p:nvPr/>
        </p:nvGrpSpPr>
        <p:grpSpPr>
          <a:xfrm>
            <a:off x="7434632" y="44825"/>
            <a:ext cx="1561219" cy="1768247"/>
            <a:chOff x="8250979" y="1711781"/>
            <a:chExt cx="2836121" cy="3536494"/>
          </a:xfrm>
        </p:grpSpPr>
        <p:sp>
          <p:nvSpPr>
            <p:cNvPr id="17" name="Rundad rektangulär 16"/>
            <p:cNvSpPr/>
            <p:nvPr/>
          </p:nvSpPr>
          <p:spPr>
            <a:xfrm>
              <a:off x="8250979" y="1711781"/>
              <a:ext cx="2836121" cy="3536494"/>
            </a:xfrm>
            <a:prstGeom prst="wedgeRoundRectCallout">
              <a:avLst>
                <a:gd name="adj1" fmla="val -96603"/>
                <a:gd name="adj2" fmla="val 27921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r="2700000" sx="104000" sy="104000" algn="tl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300" dirty="0">
                <a:solidFill>
                  <a:schemeClr val="tx1"/>
                </a:solidFill>
              </a:endParaRPr>
            </a:p>
          </p:txBody>
        </p:sp>
        <p:pic>
          <p:nvPicPr>
            <p:cNvPr id="18" name="Bildobjekt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1246" y="1916568"/>
              <a:ext cx="2495586" cy="3126919"/>
            </a:xfrm>
            <a:prstGeom prst="rect">
              <a:avLst/>
            </a:prstGeom>
          </p:spPr>
        </p:pic>
      </p:grpSp>
      <p:grpSp>
        <p:nvGrpSpPr>
          <p:cNvPr id="19" name="Grupp 18"/>
          <p:cNvGrpSpPr/>
          <p:nvPr/>
        </p:nvGrpSpPr>
        <p:grpSpPr>
          <a:xfrm>
            <a:off x="810126" y="2907630"/>
            <a:ext cx="2673799" cy="3415137"/>
            <a:chOff x="810126" y="2907630"/>
            <a:chExt cx="2673799" cy="3415137"/>
          </a:xfrm>
        </p:grpSpPr>
        <p:sp>
          <p:nvSpPr>
            <p:cNvPr id="20" name="Rundad rektangulär 19"/>
            <p:cNvSpPr/>
            <p:nvPr/>
          </p:nvSpPr>
          <p:spPr>
            <a:xfrm>
              <a:off x="810126" y="2907630"/>
              <a:ext cx="2673799" cy="3415137"/>
            </a:xfrm>
            <a:prstGeom prst="wedgeRoundRectCallout">
              <a:avLst>
                <a:gd name="adj1" fmla="val 96911"/>
                <a:gd name="adj2" fmla="val -82736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r="2700000" sx="104000" sy="104000" algn="tl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300" dirty="0">
                <a:solidFill>
                  <a:schemeClr val="tx1"/>
                </a:solidFill>
              </a:endParaRPr>
            </a:p>
          </p:txBody>
        </p:sp>
        <p:pic>
          <p:nvPicPr>
            <p:cNvPr id="21" name="Picture 9" descr="C:\Users\malin\Desktop\bredband listning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046" y="3126479"/>
              <a:ext cx="2335957" cy="2977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8282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23632" y="617452"/>
            <a:ext cx="8675741" cy="1025018"/>
          </a:xfrm>
        </p:spPr>
        <p:txBody>
          <a:bodyPr/>
          <a:lstStyle/>
          <a:p>
            <a:pPr algn="ctr"/>
            <a:r>
              <a:rPr lang="sv-SE" smtClean="0">
                <a:solidFill>
                  <a:schemeClr val="accent1"/>
                </a:solidFill>
              </a:rPr>
              <a:t>Tjänster, varumärken och rättigheter</a:t>
            </a:r>
            <a:endParaRPr lang="sv-SE">
              <a:solidFill>
                <a:schemeClr val="accent1"/>
              </a:solidFill>
            </a:endParaRPr>
          </a:p>
        </p:txBody>
      </p:sp>
      <p:sp>
        <p:nvSpPr>
          <p:cNvPr id="3" name="AutoShape 6" descr="Bildresultat för bollnäs energ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1" name="AutoShape 8" descr="Bildresultat för bollnäs energ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2" name="AutoShape 10" descr="Bildresultat för bollnäs energ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4" name="AutoShape 14" descr="http://boxer.c2.se/boxer-001/servlet/DocumentInspectorControl/10778/thumb_f30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5" name="AutoShape 16" descr="http://boxer.c2.se/boxer-001/servlet/DocumentInspectorControl/10778/thumb_f30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6" name="AutoShape 18" descr="http://boxer.c2.se/boxer-001/servlet/DocumentInspectorControl/10778/thumb_f30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8" name="AutoShape 27" descr="Bildresultat för canal digital logga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grpSp>
        <p:nvGrpSpPr>
          <p:cNvPr id="73" name="Grupp 72"/>
          <p:cNvGrpSpPr/>
          <p:nvPr/>
        </p:nvGrpSpPr>
        <p:grpSpPr>
          <a:xfrm>
            <a:off x="1579348" y="2147306"/>
            <a:ext cx="7955280" cy="3986213"/>
            <a:chOff x="0" y="0"/>
            <a:chExt cx="8839200" cy="4429125"/>
          </a:xfrm>
        </p:grpSpPr>
        <p:pic>
          <p:nvPicPr>
            <p:cNvPr id="74" name="Bildobjekt 7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650" y="238125"/>
              <a:ext cx="762000" cy="742950"/>
            </a:xfrm>
            <a:prstGeom prst="rect">
              <a:avLst/>
            </a:prstGeom>
          </p:spPr>
        </p:pic>
        <p:pic>
          <p:nvPicPr>
            <p:cNvPr id="75" name="Bildobjekt 7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5325" y="2314575"/>
              <a:ext cx="1600200" cy="266700"/>
            </a:xfrm>
            <a:prstGeom prst="rect">
              <a:avLst/>
            </a:prstGeom>
          </p:spPr>
        </p:pic>
        <p:pic>
          <p:nvPicPr>
            <p:cNvPr id="76" name="Bildobjekt 7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5" y="1362075"/>
              <a:ext cx="1485900" cy="514350"/>
            </a:xfrm>
            <a:prstGeom prst="rect">
              <a:avLst/>
            </a:prstGeom>
          </p:spPr>
        </p:pic>
        <p:pic>
          <p:nvPicPr>
            <p:cNvPr id="77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900" y="1400175"/>
              <a:ext cx="16668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" name="Picture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5225" y="3819525"/>
              <a:ext cx="1266825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" name="Picture 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5375" y="371475"/>
              <a:ext cx="1600200" cy="590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0" name="Picture 2" descr="http://www.bredband2.com/sites/www/files/logov2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2575" y="400050"/>
              <a:ext cx="1562100" cy="52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2" descr="C:\Users\malin\Desktop\allteleblue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6175" y="390525"/>
              <a:ext cx="685800" cy="552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4" descr="http://www.bitcom.se/images/Bitcom_logo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9425" y="3124200"/>
              <a:ext cx="13335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12" descr="http://www.norrsken.se/wordpress/wp-content/uploads/2012/11/Bollnasenergi_250x250px.jp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5650" y="0"/>
              <a:ext cx="1114425" cy="1114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19" descr="C:\Users\malin\Desktop\boxer..jpg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1175" y="3981450"/>
              <a:ext cx="914400" cy="257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4" descr="http://d20tdhwx2i89n1.cloudfront.net/image/upload/t_next_gen_article_large_767/xyuphqzzgncqugympwrma.jpg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7075" y="3810000"/>
              <a:ext cx="1428750" cy="52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21" descr="http://viaeuropa.se/contentfiles/viaeuropa/common/serviceproviders/NetAtOnce/netatoncelogo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8450" y="1485900"/>
              <a:ext cx="1600200" cy="247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25" descr="http://www.perspektivbredband.se/img/pb-logo-web-grey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2300" y="3105150"/>
              <a:ext cx="1685925" cy="428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Picture 29" descr="https://aom99.files.wordpress.com/2011/03/bild31.jpg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1225" y="1457325"/>
              <a:ext cx="1876425" cy="295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31" descr="https://www.sappa.se/images/logo_102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5" y="3133725"/>
              <a:ext cx="1343025" cy="371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33" descr="http://www.gavlenet.com/PageFiles/987/Serverado-logo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81225"/>
              <a:ext cx="1695450" cy="361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35" descr="http://logonoid.com/images/viasat-logo.png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75" y="3952875"/>
              <a:ext cx="1552575" cy="342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37" descr="T3 transparent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6425" y="3019425"/>
              <a:ext cx="628650" cy="514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6" descr="http://upload.wikimedia.org/wikipedia/de/e/ed/Bahnhof_AB_Logo_%28logga_svart%29.png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5450" y="3038475"/>
              <a:ext cx="990600" cy="514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39" descr="http://www.itmastaren.se/sites/default/files/grafisk_profil/gulsvart_0.png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9100" y="1962150"/>
              <a:ext cx="800100" cy="800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" name="Picture 43" descr="https://www.revivaldm.com/Images/partner/candidator.png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075" y="1876425"/>
              <a:ext cx="1905000" cy="114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45" descr="netcomp logo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1675" y="4000500"/>
              <a:ext cx="1323975" cy="247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" name="Picture 47" descr="http://splitvision.stadsnatsfabriken.se/media/cache/img/SPV/2014/11/Atlas/Media/modules/memberpics/SNF/2014/11/25/17/bogalNet-svart_3905243621.gif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0350" y="2219325"/>
              <a:ext cx="1190625" cy="400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8238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04818" y="556054"/>
            <a:ext cx="9005771" cy="976184"/>
          </a:xfrm>
        </p:spPr>
        <p:txBody>
          <a:bodyPr/>
          <a:lstStyle/>
          <a:p>
            <a:r>
              <a:rPr lang="sv-SE" dirty="0" smtClean="0">
                <a:solidFill>
                  <a:schemeClr val="accent1"/>
                </a:solidFill>
              </a:rPr>
              <a:t>Vad kostar det?</a:t>
            </a:r>
            <a:endParaRPr lang="sv-SE" dirty="0">
              <a:solidFill>
                <a:schemeClr val="accent1"/>
              </a:solidFill>
            </a:endParaRPr>
          </a:p>
        </p:txBody>
      </p:sp>
      <p:sp>
        <p:nvSpPr>
          <p:cNvPr id="6" name="Rundad rektangulär 5"/>
          <p:cNvSpPr/>
          <p:nvPr/>
        </p:nvSpPr>
        <p:spPr>
          <a:xfrm>
            <a:off x="7303618" y="2262578"/>
            <a:ext cx="2042468" cy="1414681"/>
          </a:xfrm>
          <a:prstGeom prst="wedgeRoundRectCallout">
            <a:avLst>
              <a:gd name="adj1" fmla="val 38194"/>
              <a:gd name="adj2" fmla="val 64662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127000" dir="2700000" sx="104000" sy="104000" algn="tl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3" rIns="91409" bIns="45703" rtlCol="0" anchor="ctr"/>
          <a:lstStyle/>
          <a:p>
            <a:pPr algn="ctr"/>
            <a:r>
              <a:rPr lang="sv-SE" sz="2000" dirty="0">
                <a:solidFill>
                  <a:schemeClr val="tx1"/>
                </a:solidFill>
              </a:rPr>
              <a:t>100/100 Mbit/s</a:t>
            </a:r>
          </a:p>
          <a:p>
            <a:pPr algn="ctr"/>
            <a:r>
              <a:rPr lang="sv-SE" sz="2000" dirty="0">
                <a:solidFill>
                  <a:schemeClr val="tx1"/>
                </a:solidFill>
              </a:rPr>
              <a:t>Tv + telefoni</a:t>
            </a:r>
          </a:p>
          <a:p>
            <a:pPr algn="ctr"/>
            <a:r>
              <a:rPr lang="sv-SE" sz="1600" dirty="0">
                <a:solidFill>
                  <a:schemeClr val="tx1"/>
                </a:solidFill>
              </a:rPr>
              <a:t>från </a:t>
            </a:r>
            <a:r>
              <a:rPr lang="sv-SE" sz="1600" dirty="0" smtClean="0">
                <a:solidFill>
                  <a:schemeClr val="tx1"/>
                </a:solidFill>
              </a:rPr>
              <a:t>468 </a:t>
            </a:r>
            <a:r>
              <a:rPr lang="sv-SE" sz="1600" dirty="0">
                <a:solidFill>
                  <a:schemeClr val="tx1"/>
                </a:solidFill>
              </a:rPr>
              <a:t>kr/mån</a:t>
            </a:r>
          </a:p>
        </p:txBody>
      </p:sp>
      <p:sp>
        <p:nvSpPr>
          <p:cNvPr id="9" name="Rundad rektangulär 8"/>
          <p:cNvSpPr/>
          <p:nvPr/>
        </p:nvSpPr>
        <p:spPr>
          <a:xfrm>
            <a:off x="5773259" y="4724400"/>
            <a:ext cx="2294416" cy="1244639"/>
          </a:xfrm>
          <a:prstGeom prst="wedgeRoundRectCallout">
            <a:avLst>
              <a:gd name="adj1" fmla="val 30266"/>
              <a:gd name="adj2" fmla="val 103041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127000" dir="2700000" sx="104000" sy="104000" algn="tl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3" rIns="91409" bIns="45703" rtlCol="0" anchor="ctr"/>
          <a:lstStyle/>
          <a:p>
            <a:pPr algn="ctr"/>
            <a:r>
              <a:rPr lang="sv-SE" sz="2000" dirty="0" smtClean="0">
                <a:solidFill>
                  <a:schemeClr val="tx1"/>
                </a:solidFill>
              </a:rPr>
              <a:t>100/10 Mbit/s</a:t>
            </a:r>
          </a:p>
          <a:p>
            <a:pPr algn="ctr"/>
            <a:r>
              <a:rPr lang="sv-SE" sz="2000" dirty="0" smtClean="0">
                <a:solidFill>
                  <a:schemeClr val="tx1"/>
                </a:solidFill>
              </a:rPr>
              <a:t>Tv + Telefoni</a:t>
            </a:r>
          </a:p>
          <a:p>
            <a:pPr algn="ctr"/>
            <a:r>
              <a:rPr lang="sv-SE" sz="1600" dirty="0">
                <a:solidFill>
                  <a:schemeClr val="tx1"/>
                </a:solidFill>
              </a:rPr>
              <a:t>f</a:t>
            </a:r>
            <a:r>
              <a:rPr lang="sv-SE" sz="1600" dirty="0" smtClean="0">
                <a:solidFill>
                  <a:schemeClr val="tx1"/>
                </a:solidFill>
              </a:rPr>
              <a:t>rån 569 kr/mån</a:t>
            </a:r>
            <a:endParaRPr lang="sv-SE" sz="1600" dirty="0">
              <a:solidFill>
                <a:schemeClr val="tx1"/>
              </a:solidFill>
            </a:endParaRPr>
          </a:p>
        </p:txBody>
      </p:sp>
      <p:sp>
        <p:nvSpPr>
          <p:cNvPr id="13" name="Rundad rektangulär 12"/>
          <p:cNvSpPr/>
          <p:nvPr/>
        </p:nvSpPr>
        <p:spPr>
          <a:xfrm>
            <a:off x="2784301" y="1828803"/>
            <a:ext cx="2339010" cy="815546"/>
          </a:xfrm>
          <a:prstGeom prst="wedgeRoundRectCallout">
            <a:avLst>
              <a:gd name="adj1" fmla="val -47966"/>
              <a:gd name="adj2" fmla="val 84122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127000" dir="2700000" sx="104000" sy="104000" algn="tl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3" rIns="91409" bIns="45703" rtlCol="0" anchor="ctr"/>
          <a:lstStyle/>
          <a:p>
            <a:pPr algn="ctr"/>
            <a:r>
              <a:rPr lang="sv-SE" sz="2000" dirty="0">
                <a:solidFill>
                  <a:schemeClr val="tx1"/>
                </a:solidFill>
              </a:rPr>
              <a:t>1000/100 Mbit/s</a:t>
            </a:r>
          </a:p>
          <a:p>
            <a:pPr algn="ctr"/>
            <a:r>
              <a:rPr lang="sv-SE" sz="1600" dirty="0">
                <a:solidFill>
                  <a:schemeClr val="tx1"/>
                </a:solidFill>
              </a:rPr>
              <a:t>från 595 kr/mån</a:t>
            </a:r>
          </a:p>
        </p:txBody>
      </p:sp>
      <p:sp>
        <p:nvSpPr>
          <p:cNvPr id="14" name="Rundad rektangulär 13"/>
          <p:cNvSpPr/>
          <p:nvPr/>
        </p:nvSpPr>
        <p:spPr>
          <a:xfrm>
            <a:off x="3062288" y="4669136"/>
            <a:ext cx="2339010" cy="803190"/>
          </a:xfrm>
          <a:prstGeom prst="wedgeRoundRectCallout">
            <a:avLst>
              <a:gd name="adj1" fmla="val -47966"/>
              <a:gd name="adj2" fmla="val 84122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127000" dir="2700000" sx="104000" sy="104000" algn="tl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3" rIns="91409" bIns="45703" rtlCol="0" anchor="ctr"/>
          <a:lstStyle/>
          <a:p>
            <a:pPr algn="ctr"/>
            <a:r>
              <a:rPr lang="sv-SE" sz="2000" dirty="0">
                <a:solidFill>
                  <a:schemeClr val="tx1"/>
                </a:solidFill>
              </a:rPr>
              <a:t>100/10 Mbit/s</a:t>
            </a:r>
          </a:p>
          <a:p>
            <a:pPr algn="ctr"/>
            <a:r>
              <a:rPr lang="sv-SE" sz="1600" dirty="0">
                <a:solidFill>
                  <a:schemeClr val="tx1"/>
                </a:solidFill>
              </a:rPr>
              <a:t>från 229 kr/mån</a:t>
            </a:r>
          </a:p>
        </p:txBody>
      </p:sp>
      <p:sp>
        <p:nvSpPr>
          <p:cNvPr id="15" name="Rundad rektangulär 14"/>
          <p:cNvSpPr/>
          <p:nvPr/>
        </p:nvSpPr>
        <p:spPr>
          <a:xfrm>
            <a:off x="904818" y="3259229"/>
            <a:ext cx="2339010" cy="784052"/>
          </a:xfrm>
          <a:prstGeom prst="wedgeRoundRectCallout">
            <a:avLst>
              <a:gd name="adj1" fmla="val 54442"/>
              <a:gd name="adj2" fmla="val 88176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127000" dir="2700000" sx="104000" sy="104000" algn="tl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3" rIns="91409" bIns="45703" rtlCol="0" anchor="ctr"/>
          <a:lstStyle/>
          <a:p>
            <a:pPr algn="ctr"/>
            <a:endParaRPr lang="sv-SE" sz="2000" dirty="0">
              <a:solidFill>
                <a:schemeClr val="tx1"/>
              </a:solidFill>
            </a:endParaRPr>
          </a:p>
          <a:p>
            <a:pPr algn="ctr"/>
            <a:r>
              <a:rPr lang="sv-SE" sz="2000" dirty="0">
                <a:solidFill>
                  <a:schemeClr val="tx1"/>
                </a:solidFill>
              </a:rPr>
              <a:t>100/100 Mbit/s</a:t>
            </a:r>
          </a:p>
          <a:p>
            <a:pPr algn="ctr"/>
            <a:r>
              <a:rPr lang="sv-SE" sz="1600" dirty="0">
                <a:solidFill>
                  <a:schemeClr val="tx1"/>
                </a:solidFill>
              </a:rPr>
              <a:t>Från 295 kr/mån</a:t>
            </a:r>
          </a:p>
          <a:p>
            <a:pPr algn="ctr"/>
            <a:endParaRPr lang="sv-SE" sz="2300" dirty="0">
              <a:solidFill>
                <a:schemeClr val="tx1"/>
              </a:solidFill>
            </a:endParaRPr>
          </a:p>
        </p:txBody>
      </p:sp>
      <p:pic>
        <p:nvPicPr>
          <p:cNvPr id="16" name="Bildobjekt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634" y="3725940"/>
            <a:ext cx="1714500" cy="282892"/>
          </a:xfrm>
          <a:prstGeom prst="rect">
            <a:avLst/>
          </a:prstGeom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55" y="5106295"/>
            <a:ext cx="1583531" cy="38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bredband2.com/sites/www/files/logov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635" y="6337678"/>
            <a:ext cx="1565910" cy="52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undad rektangulär 17"/>
          <p:cNvSpPr/>
          <p:nvPr/>
        </p:nvSpPr>
        <p:spPr>
          <a:xfrm>
            <a:off x="904818" y="5945652"/>
            <a:ext cx="2339010" cy="784052"/>
          </a:xfrm>
          <a:prstGeom prst="wedgeRoundRectCallout">
            <a:avLst>
              <a:gd name="adj1" fmla="val 54442"/>
              <a:gd name="adj2" fmla="val 88176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127000" dir="2700000" sx="104000" sy="104000" algn="tl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3" rIns="91409" bIns="45703" rtlCol="0" anchor="ctr"/>
          <a:lstStyle/>
          <a:p>
            <a:pPr algn="ctr"/>
            <a:endParaRPr lang="sv-SE" sz="2000" dirty="0">
              <a:solidFill>
                <a:schemeClr val="tx1"/>
              </a:solidFill>
            </a:endParaRPr>
          </a:p>
          <a:p>
            <a:pPr algn="ctr"/>
            <a:r>
              <a:rPr lang="sv-SE" sz="2000" dirty="0">
                <a:solidFill>
                  <a:schemeClr val="tx1"/>
                </a:solidFill>
              </a:rPr>
              <a:t>10/10 Mbit/s</a:t>
            </a:r>
          </a:p>
          <a:p>
            <a:pPr algn="ctr"/>
            <a:r>
              <a:rPr lang="sv-SE" sz="1600" dirty="0">
                <a:solidFill>
                  <a:schemeClr val="tx1"/>
                </a:solidFill>
              </a:rPr>
              <a:t>Från 219 kr/mån</a:t>
            </a:r>
          </a:p>
          <a:p>
            <a:pPr algn="ctr"/>
            <a:endParaRPr lang="sv-SE" sz="2300" dirty="0">
              <a:solidFill>
                <a:schemeClr val="tx1"/>
              </a:solidFill>
            </a:endParaRPr>
          </a:p>
        </p:txBody>
      </p:sp>
      <p:pic>
        <p:nvPicPr>
          <p:cNvPr id="19" name="Bildobjekt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845" y="2035298"/>
            <a:ext cx="771525" cy="752475"/>
          </a:xfrm>
          <a:prstGeom prst="rect">
            <a:avLst/>
          </a:prstGeom>
        </p:spPr>
      </p:pic>
      <p:sp>
        <p:nvSpPr>
          <p:cNvPr id="20" name="Rundad rektangulär 19"/>
          <p:cNvSpPr/>
          <p:nvPr/>
        </p:nvSpPr>
        <p:spPr>
          <a:xfrm>
            <a:off x="6754966" y="576652"/>
            <a:ext cx="2696997" cy="1145439"/>
          </a:xfrm>
          <a:prstGeom prst="wedgeRoundRectCallout">
            <a:avLst>
              <a:gd name="adj1" fmla="val -47966"/>
              <a:gd name="adj2" fmla="val 84122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127000" dir="2700000" sx="104000" sy="104000" algn="tl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3" rIns="91409" bIns="45703" rtlCol="0" anchor="ctr"/>
          <a:lstStyle/>
          <a:p>
            <a:pPr algn="ctr"/>
            <a:r>
              <a:rPr lang="sv-SE" sz="2000" dirty="0">
                <a:solidFill>
                  <a:schemeClr val="tx1"/>
                </a:solidFill>
              </a:rPr>
              <a:t>100/10 Mbit/s</a:t>
            </a:r>
          </a:p>
          <a:p>
            <a:pPr algn="ctr"/>
            <a:r>
              <a:rPr lang="sv-SE" sz="2000" dirty="0">
                <a:solidFill>
                  <a:schemeClr val="tx1"/>
                </a:solidFill>
              </a:rPr>
              <a:t>Tv + telefoni</a:t>
            </a:r>
          </a:p>
          <a:p>
            <a:pPr algn="ctr"/>
            <a:r>
              <a:rPr lang="sv-SE" sz="1600" dirty="0">
                <a:solidFill>
                  <a:schemeClr val="tx1"/>
                </a:solidFill>
              </a:rPr>
              <a:t>från </a:t>
            </a:r>
            <a:r>
              <a:rPr lang="sv-SE" sz="1600" dirty="0" smtClean="0">
                <a:solidFill>
                  <a:schemeClr val="tx1"/>
                </a:solidFill>
              </a:rPr>
              <a:t>528 </a:t>
            </a:r>
            <a:r>
              <a:rPr lang="sv-SE" sz="1600" dirty="0">
                <a:solidFill>
                  <a:schemeClr val="tx1"/>
                </a:solidFill>
              </a:rPr>
              <a:t>kr/mån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271" y="3725939"/>
            <a:ext cx="1090421" cy="525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d20tdhwx2i89n1.cloudfront.net/image/upload/t_next_gen_article_large_767/xyuphqzzgncqugympwrm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4" y="5944616"/>
            <a:ext cx="1426083" cy="52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5" descr="http://logonoid.com/images/viasat-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427" y="6600568"/>
            <a:ext cx="1653491" cy="36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de/e/ed/Bahnhof_AB_Logo_%28logga_svart%29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51" y="2199503"/>
            <a:ext cx="1142048" cy="58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undad rektangulär 21"/>
          <p:cNvSpPr/>
          <p:nvPr/>
        </p:nvSpPr>
        <p:spPr>
          <a:xfrm>
            <a:off x="8490015" y="4470386"/>
            <a:ext cx="2176401" cy="1315828"/>
          </a:xfrm>
          <a:prstGeom prst="wedgeRoundRectCallout">
            <a:avLst>
              <a:gd name="adj1" fmla="val 5758"/>
              <a:gd name="adj2" fmla="val 63228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127000" dir="2700000" sx="104000" sy="104000" algn="tl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3" rIns="91409" bIns="45703" rtlCol="0" anchor="ctr"/>
          <a:lstStyle/>
          <a:p>
            <a:pPr algn="ctr"/>
            <a:r>
              <a:rPr lang="sv-SE" sz="2000" dirty="0">
                <a:solidFill>
                  <a:schemeClr val="tx1"/>
                </a:solidFill>
              </a:rPr>
              <a:t>100/10 Mbit/s</a:t>
            </a:r>
          </a:p>
          <a:p>
            <a:pPr algn="ctr"/>
            <a:r>
              <a:rPr lang="sv-SE" sz="2000" dirty="0">
                <a:solidFill>
                  <a:schemeClr val="tx1"/>
                </a:solidFill>
              </a:rPr>
              <a:t>Tv + telefoni</a:t>
            </a:r>
          </a:p>
          <a:p>
            <a:pPr algn="ctr"/>
            <a:r>
              <a:rPr lang="sv-SE" sz="1600" dirty="0">
                <a:solidFill>
                  <a:schemeClr val="tx1"/>
                </a:solidFill>
              </a:rPr>
              <a:t>från </a:t>
            </a:r>
            <a:r>
              <a:rPr lang="sv-SE" sz="1600" dirty="0" smtClean="0">
                <a:solidFill>
                  <a:schemeClr val="tx1"/>
                </a:solidFill>
              </a:rPr>
              <a:t>577 </a:t>
            </a:r>
            <a:r>
              <a:rPr lang="sv-SE" sz="1600" dirty="0">
                <a:solidFill>
                  <a:schemeClr val="tx1"/>
                </a:solidFill>
              </a:rPr>
              <a:t>kr/mån</a:t>
            </a:r>
          </a:p>
        </p:txBody>
      </p:sp>
    </p:spTree>
    <p:extLst>
      <p:ext uri="{BB962C8B-B14F-4D97-AF65-F5344CB8AC3E}">
        <p14:creationId xmlns:p14="http://schemas.microsoft.com/office/powerpoint/2010/main" val="414741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3" grpId="0" animBg="1"/>
      <p:bldP spid="14" grpId="0" animBg="1"/>
      <p:bldP spid="15" grpId="0" animBg="1"/>
      <p:bldP spid="18" grpId="0" animBg="1"/>
      <p:bldP spid="20" grpId="0" animBg="1"/>
      <p:bldP spid="22" grpId="0" animBg="1"/>
    </p:bldLst>
  </p:timing>
</p:sld>
</file>

<file path=ppt/theme/theme1.xml><?xml version="1.0" encoding="utf-8"?>
<a:theme xmlns:a="http://schemas.openxmlformats.org/drawingml/2006/main" name="Ny sälj Sabina">
  <a:themeElements>
    <a:clrScheme name="Zitiu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78BAE9"/>
      </a:accent1>
      <a:accent2>
        <a:srgbClr val="7AB2A1"/>
      </a:accent2>
      <a:accent3>
        <a:srgbClr val="836FAD"/>
      </a:accent3>
      <a:accent4>
        <a:srgbClr val="CA5500"/>
      </a:accent4>
      <a:accent5>
        <a:srgbClr val="E6BE00"/>
      </a:accent5>
      <a:accent6>
        <a:srgbClr val="7F7F7F"/>
      </a:accent6>
      <a:hlink>
        <a:srgbClr val="78BAE9"/>
      </a:hlink>
      <a:folHlink>
        <a:srgbClr val="C0504D"/>
      </a:folHlink>
    </a:clrScheme>
    <a:fontScheme name="Zitiu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lnSpc>
            <a:spcPts val="2400"/>
          </a:lnSpc>
          <a:defRPr sz="23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Ny sälj Sabina</Template>
  <TotalTime>4502</TotalTime>
  <Words>347</Words>
  <Application>Microsoft Office PowerPoint</Application>
  <PresentationFormat>Anpassad</PresentationFormat>
  <Paragraphs>136</Paragraphs>
  <Slides>22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23" baseType="lpstr">
      <vt:lpstr>Ny sälj Sabina</vt:lpstr>
      <vt:lpstr>PowerPoint-presentation</vt:lpstr>
      <vt:lpstr>Sverige största och första kommunikationsoperatör</vt:lpstr>
      <vt:lpstr>PowerPoint-presentation</vt:lpstr>
      <vt:lpstr>PowerPoint-presentation</vt:lpstr>
      <vt:lpstr>PowerPoint-presentation</vt:lpstr>
      <vt:lpstr>Full valfrihet med Qmarket</vt:lpstr>
      <vt:lpstr>PowerPoint-presentation</vt:lpstr>
      <vt:lpstr>Tjänster, varumärken och rättigheter</vt:lpstr>
      <vt:lpstr>Vad kostar det?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Störst i Sverige på öppna nät</vt:lpstr>
      <vt:lpstr>PowerPoint-presentation</vt:lpstr>
      <vt:lpstr>Tack för att vi fick presentera oss!</vt:lpstr>
    </vt:vector>
  </TitlesOfParts>
  <Company>Quadracom 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Malin Odén</dc:creator>
  <cp:lastModifiedBy>Patrik Rhodén</cp:lastModifiedBy>
  <cp:revision>102</cp:revision>
  <cp:lastPrinted>2015-09-12T14:42:02Z</cp:lastPrinted>
  <dcterms:created xsi:type="dcterms:W3CDTF">2015-03-17T12:23:02Z</dcterms:created>
  <dcterms:modified xsi:type="dcterms:W3CDTF">2015-11-18T13:33:49Z</dcterms:modified>
</cp:coreProperties>
</file>